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charts/style2.xml" ContentType="application/vnd.ms-office.chartstyle+xml"/>
  <Override PartName="/ppt/charts/colors2.xml" ContentType="application/vnd.ms-office.chartcolorstyle+xml"/>
  <Override PartName="/ppt/charts/chart11.xml" ContentType="application/vnd.openxmlformats-officedocument.drawingml.chart+xml"/>
  <Override PartName="/ppt/charts/style3.xml" ContentType="application/vnd.ms-office.chartstyle+xml"/>
  <Override PartName="/ppt/charts/colors3.xml" ContentType="application/vnd.ms-office.chartcolorstyle+xml"/>
  <Override PartName="/ppt/charts/chart12.xml" ContentType="application/vnd.openxmlformats-officedocument.drawingml.chart+xml"/>
  <Override PartName="/ppt/charts/style4.xml" ContentType="application/vnd.ms-office.chartstyle+xml"/>
  <Override PartName="/ppt/charts/colors4.xml" ContentType="application/vnd.ms-office.chartcolorstyle+xml"/>
  <Override PartName="/ppt/charts/chart13.xml" ContentType="application/vnd.openxmlformats-officedocument.drawingml.chart+xml"/>
  <Override PartName="/ppt/charts/style5.xml" ContentType="application/vnd.ms-office.chartstyle+xml"/>
  <Override PartName="/ppt/charts/colors5.xml" ContentType="application/vnd.ms-office.chartcolorstyle+xml"/>
  <Override PartName="/ppt/charts/chart14.xml" ContentType="application/vnd.openxmlformats-officedocument.drawingml.chart+xml"/>
  <Override PartName="/ppt/charts/style6.xml" ContentType="application/vnd.ms-office.chartstyle+xml"/>
  <Override PartName="/ppt/charts/colors6.xml" ContentType="application/vnd.ms-office.chartcolorstyle+xml"/>
  <Override PartName="/ppt/charts/chart15.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0.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9" r:id="rId3"/>
    <p:sldId id="281" r:id="rId4"/>
    <p:sldId id="299" r:id="rId5"/>
    <p:sldId id="300" r:id="rId6"/>
    <p:sldId id="282" r:id="rId7"/>
    <p:sldId id="301" r:id="rId8"/>
    <p:sldId id="302" r:id="rId9"/>
    <p:sldId id="303" r:id="rId10"/>
    <p:sldId id="304" r:id="rId11"/>
    <p:sldId id="306" r:id="rId12"/>
    <p:sldId id="307"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308" r:id="rId26"/>
    <p:sldId id="309" r:id="rId27"/>
    <p:sldId id="310" r:id="rId28"/>
    <p:sldId id="311" r:id="rId29"/>
    <p:sldId id="312" r:id="rId30"/>
    <p:sldId id="313" r:id="rId31"/>
    <p:sldId id="314" r:id="rId32"/>
    <p:sldId id="315" r:id="rId33"/>
    <p:sldId id="316" r:id="rId34"/>
    <p:sldId id="271" r:id="rId35"/>
    <p:sldId id="272" r:id="rId36"/>
    <p:sldId id="273" r:id="rId37"/>
    <p:sldId id="274" r:id="rId38"/>
    <p:sldId id="275" r:id="rId39"/>
    <p:sldId id="278" r:id="rId40"/>
    <p:sldId id="280" r:id="rId41"/>
    <p:sldId id="270" r:id="rId42"/>
    <p:sldId id="261" r:id="rId43"/>
    <p:sldId id="269" r:id="rId44"/>
    <p:sldId id="268" r:id="rId45"/>
    <p:sldId id="295" r:id="rId46"/>
    <p:sldId id="297" r:id="rId47"/>
    <p:sldId id="317" r:id="rId48"/>
    <p:sldId id="296" r:id="rId49"/>
    <p:sldId id="298" r:id="rId50"/>
    <p:sldId id="260" r:id="rId5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08" autoAdjust="0"/>
    <p:restoredTop sz="94660"/>
  </p:normalViewPr>
  <p:slideViewPr>
    <p:cSldViewPr snapToGrid="0">
      <p:cViewPr varScale="1">
        <p:scale>
          <a:sx n="86" d="100"/>
          <a:sy n="86" d="100"/>
        </p:scale>
        <p:origin x="547"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2" Type="http://schemas.openxmlformats.org/officeDocument/2006/relationships/oleObject" Target="file:///C:\Users\estadistica5\Desktop\INFORME%20RENDICI&#211;N%20DE%20CUENTAS%202023-2024.xlsx"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file:///C:\Users\estadistica5\Desktop\INFORME%20RENDICI&#211;N%20DE%20CUENTAS%202023-2024.xlsx" TargetMode="External"/><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2.xml"/><Relationship Id="rId1" Type="http://schemas.microsoft.com/office/2011/relationships/chartStyle" Target="style2.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3.xml"/><Relationship Id="rId1" Type="http://schemas.microsoft.com/office/2011/relationships/chartStyle" Target="style3.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Usuario\Desktop\ALEJO%20SIAU\SIAU%202024\COMITE%20DE%20ETICA\INDICADORES%20SIAU%202020%20-%202023.xlsx" TargetMode="External"/><Relationship Id="rId2" Type="http://schemas.microsoft.com/office/2011/relationships/chartColorStyle" Target="colors4.xml"/><Relationship Id="rId1" Type="http://schemas.microsoft.com/office/2011/relationships/chartStyle" Target="style4.xml"/></Relationships>
</file>

<file path=ppt/charts/_rels/chart13.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5.xml"/><Relationship Id="rId1" Type="http://schemas.microsoft.com/office/2011/relationships/chartStyle" Target="style5.xml"/></Relationships>
</file>

<file path=ppt/charts/_rels/chart14.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6.xml"/><Relationship Id="rId1" Type="http://schemas.microsoft.com/office/2011/relationships/chartStyle" Target="style6.xm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a:pPr>
            <a:r>
              <a:rPr lang="en-US"/>
              <a:t>ATENCIONES DE PYP</a:t>
            </a:r>
          </a:p>
        </c:rich>
      </c:tx>
      <c:overlay val="0"/>
      <c:spPr>
        <a:noFill/>
        <a:ln>
          <a:noFill/>
        </a:ln>
        <a:effectLst/>
      </c:spPr>
    </c:title>
    <c:autoTitleDeleted val="0"/>
    <c:plotArea>
      <c:layout>
        <c:manualLayout>
          <c:layoutTarget val="inner"/>
          <c:xMode val="edge"/>
          <c:yMode val="edge"/>
          <c:x val="2.3019757114373755E-2"/>
          <c:y val="0.12363735224586288"/>
          <c:w val="0.91922983505528366"/>
          <c:h val="0.77063924349881796"/>
        </c:manualLayout>
      </c:layout>
      <c:barChart>
        <c:barDir val="col"/>
        <c:grouping val="clustered"/>
        <c:varyColors val="0"/>
        <c:ser>
          <c:idx val="0"/>
          <c:order val="0"/>
          <c:tx>
            <c:v>2023</c:v>
          </c:tx>
          <c:spPr>
            <a:scene3d>
              <a:camera prst="orthographicFront"/>
              <a:lightRig rig="threePt" dir="t"/>
            </a:scene3d>
            <a:sp3d>
              <a:bevelT w="190500" h="38100"/>
            </a:sp3d>
          </c:spPr>
          <c:invertIfNegative val="0"/>
          <c:dLbls>
            <c:spPr>
              <a:noFill/>
              <a:ln>
                <a:noFill/>
              </a:ln>
              <a:effectLst/>
            </c:spPr>
            <c:txPr>
              <a:bodyPr/>
              <a:lstStyle/>
              <a:p>
                <a:pPr>
                  <a:defRPr b="1">
                    <a:solidFill>
                      <a:schemeClr val="bg1"/>
                    </a:solidFill>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'2017- 2023'!$B$3:$B$6</c:f>
              <c:strCache>
                <c:ptCount val="4"/>
                <c:pt idx="0">
                  <c:v>DOSIS DE BIOLÓGICOS APLICADAS (VACUNAS)</c:v>
                </c:pt>
                <c:pt idx="1">
                  <c:v>CONTROLES DE ENFERMERÍA</c:v>
                </c:pt>
                <c:pt idx="2">
                  <c:v>INGRESO Y CONTROLES MÉDICO GENERAL</c:v>
                </c:pt>
                <c:pt idx="3">
                  <c:v>TOMA DE CITOLOGÍAS</c:v>
                </c:pt>
              </c:strCache>
            </c:strRef>
          </c:cat>
          <c:val>
            <c:numRef>
              <c:f>'2017- 2023'!$C$3:$C$6</c:f>
              <c:numCache>
                <c:formatCode>#,##0</c:formatCode>
                <c:ptCount val="4"/>
                <c:pt idx="0">
                  <c:v>8837</c:v>
                </c:pt>
                <c:pt idx="1">
                  <c:v>14473</c:v>
                </c:pt>
                <c:pt idx="2">
                  <c:v>25310</c:v>
                </c:pt>
                <c:pt idx="3">
                  <c:v>4593</c:v>
                </c:pt>
              </c:numCache>
            </c:numRef>
          </c:val>
          <c:extLst>
            <c:ext xmlns:c16="http://schemas.microsoft.com/office/drawing/2014/chart" uri="{C3380CC4-5D6E-409C-BE32-E72D297353CC}">
              <c16:uniqueId val="{00000000-428F-4730-A12D-4145DC8FBC9C}"/>
            </c:ext>
          </c:extLst>
        </c:ser>
        <c:ser>
          <c:idx val="1"/>
          <c:order val="1"/>
          <c:tx>
            <c:v>2024</c:v>
          </c:tx>
          <c:spPr>
            <a:scene3d>
              <a:camera prst="orthographicFront"/>
              <a:lightRig rig="threePt" dir="t"/>
            </a:scene3d>
            <a:sp3d>
              <a:bevelT w="190500" h="38100"/>
            </a:sp3d>
          </c:spPr>
          <c:invertIfNegative val="0"/>
          <c:dLbls>
            <c:spPr>
              <a:noFill/>
              <a:ln>
                <a:noFill/>
              </a:ln>
              <a:effectLst/>
            </c:spPr>
            <c:txPr>
              <a:bodyPr/>
              <a:lstStyle/>
              <a:p>
                <a:pPr>
                  <a:defRPr b="1"/>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'2017- 2023'!$B$3:$B$6</c:f>
              <c:strCache>
                <c:ptCount val="4"/>
                <c:pt idx="0">
                  <c:v>DOSIS DE BIOLÓGICOS APLICADAS (VACUNAS)</c:v>
                </c:pt>
                <c:pt idx="1">
                  <c:v>CONTROLES DE ENFERMERÍA</c:v>
                </c:pt>
                <c:pt idx="2">
                  <c:v>INGRESO Y CONTROLES MÉDICO GENERAL</c:v>
                </c:pt>
                <c:pt idx="3">
                  <c:v>TOMA DE CITOLOGÍAS</c:v>
                </c:pt>
              </c:strCache>
            </c:strRef>
          </c:cat>
          <c:val>
            <c:numRef>
              <c:f>'2017- 2023'!$D$3:$D$6</c:f>
              <c:numCache>
                <c:formatCode>#,##0</c:formatCode>
                <c:ptCount val="4"/>
                <c:pt idx="0">
                  <c:v>14236</c:v>
                </c:pt>
                <c:pt idx="1">
                  <c:v>11331</c:v>
                </c:pt>
                <c:pt idx="2">
                  <c:v>29400</c:v>
                </c:pt>
                <c:pt idx="3">
                  <c:v>4750</c:v>
                </c:pt>
              </c:numCache>
            </c:numRef>
          </c:val>
          <c:extLst>
            <c:ext xmlns:c16="http://schemas.microsoft.com/office/drawing/2014/chart" uri="{C3380CC4-5D6E-409C-BE32-E72D297353CC}">
              <c16:uniqueId val="{00000001-428F-4730-A12D-4145DC8FBC9C}"/>
            </c:ext>
          </c:extLst>
        </c:ser>
        <c:dLbls>
          <c:showLegendKey val="0"/>
          <c:showVal val="0"/>
          <c:showCatName val="0"/>
          <c:showSerName val="0"/>
          <c:showPercent val="0"/>
          <c:showBubbleSize val="0"/>
        </c:dLbls>
        <c:gapWidth val="150"/>
        <c:axId val="207692928"/>
        <c:axId val="207694464"/>
      </c:barChart>
      <c:catAx>
        <c:axId val="20769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s-CO"/>
          </a:p>
        </c:txPr>
        <c:crossAx val="207694464"/>
        <c:crosses val="autoZero"/>
        <c:auto val="1"/>
        <c:lblAlgn val="ctr"/>
        <c:lblOffset val="100"/>
        <c:noMultiLvlLbl val="0"/>
      </c:catAx>
      <c:valAx>
        <c:axId val="20769446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07692928"/>
        <c:crosses val="autoZero"/>
        <c:crossBetween val="between"/>
      </c:valAx>
      <c:spPr>
        <a:noFill/>
        <a:ln w="25400">
          <a:noFill/>
        </a:ln>
        <a:effectLst/>
      </c:spPr>
    </c:plotArea>
    <c:legend>
      <c:legendPos val="r"/>
      <c:overlay val="0"/>
      <c:spPr>
        <a:noFill/>
        <a:ln>
          <a:noFill/>
        </a:ln>
        <a:effectLst/>
      </c:spPr>
      <c:txPr>
        <a:bodyPr rot="0" vert="horz"/>
        <a:lstStyle/>
        <a:p>
          <a:pPr>
            <a:defRPr/>
          </a:pPr>
          <a:endParaRPr lang="es-CO"/>
        </a:p>
      </c:txPr>
    </c:legend>
    <c:plotVisOnly val="1"/>
    <c:dispBlanksAs val="gap"/>
    <c:showDLblsOverMax val="0"/>
  </c:chart>
  <c:spPr>
    <a:gradFill>
      <a:gsLst>
        <a:gs pos="50000">
          <a:schemeClr val="bg1"/>
        </a:gs>
        <a:gs pos="13000">
          <a:schemeClr val="bg1"/>
        </a:gs>
        <a:gs pos="0">
          <a:schemeClr val="accent2">
            <a:lumMod val="20000"/>
            <a:lumOff val="80000"/>
          </a:schemeClr>
        </a:gs>
        <a:gs pos="98000">
          <a:schemeClr val="bg1"/>
        </a:gs>
        <a:gs pos="90000">
          <a:schemeClr val="accent1">
            <a:lumMod val="60000"/>
            <a:lumOff val="40000"/>
          </a:schemeClr>
        </a:gs>
      </a:gsLst>
      <a:lin ang="5400000" scaled="1"/>
    </a:gradFill>
    <a:ln w="9525" cap="flat" cmpd="sng" algn="ctr">
      <a:noFill/>
      <a:round/>
    </a:ln>
    <a:effectLst/>
  </c:spPr>
  <c:txPr>
    <a:bodyPr/>
    <a:lstStyle/>
    <a:p>
      <a:pPr>
        <a:defRPr sz="1100">
          <a:solidFill>
            <a:schemeClr val="tx1"/>
          </a:solidFill>
          <a:latin typeface="Century Gothic" panose="020B0502020202020204" pitchFamily="34" charset="0"/>
        </a:defRPr>
      </a:pPr>
      <a:endParaRPr lang="es-C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sz="1400"/>
            </a:pPr>
            <a:r>
              <a:rPr lang="en-US" sz="1400" dirty="0"/>
              <a:t>CONSULTAS</a:t>
            </a:r>
            <a:r>
              <a:rPr lang="en-US" sz="1400" baseline="0" dirty="0"/>
              <a:t> ELECTIVAS DE MEDICINA ESPECIALIZADA</a:t>
            </a:r>
            <a:endParaRPr lang="en-US" sz="1400" dirty="0"/>
          </a:p>
        </c:rich>
      </c:tx>
      <c:overlay val="0"/>
      <c:spPr>
        <a:noFill/>
        <a:ln>
          <a:noFill/>
        </a:ln>
        <a:effectLst/>
      </c:spPr>
    </c:title>
    <c:autoTitleDeleted val="0"/>
    <c:plotArea>
      <c:layout/>
      <c:barChart>
        <c:barDir val="col"/>
        <c:grouping val="clustered"/>
        <c:varyColors val="0"/>
        <c:ser>
          <c:idx val="0"/>
          <c:order val="0"/>
          <c:tx>
            <c:v>2023</c:v>
          </c:tx>
          <c:spPr>
            <a:solidFill>
              <a:srgbClr val="0070C0"/>
            </a:solidFill>
            <a:scene3d>
              <a:camera prst="orthographicFront"/>
              <a:lightRig rig="threePt" dir="t"/>
            </a:scene3d>
            <a:sp3d>
              <a:bevelT w="190500" h="38100"/>
            </a:sp3d>
          </c:spPr>
          <c:invertIfNegative val="0"/>
          <c:dLbls>
            <c:dLbl>
              <c:idx val="1"/>
              <c:spPr>
                <a:noFill/>
                <a:ln>
                  <a:noFill/>
                </a:ln>
                <a:effectLst/>
              </c:spPr>
              <c:txPr>
                <a:bodyPr rot="-5400000" vert="horz" anchor="b" anchorCtr="1"/>
                <a:lstStyle/>
                <a:p>
                  <a:pPr>
                    <a:defRPr b="1">
                      <a:solidFill>
                        <a:schemeClr val="tx1"/>
                      </a:solidFill>
                    </a:defRPr>
                  </a:pPr>
                  <a:endParaRPr lang="es-CO"/>
                </a:p>
              </c:txPr>
              <c:dLblPos val="ctr"/>
              <c:showLegendKey val="0"/>
              <c:showVal val="1"/>
              <c:showCatName val="0"/>
              <c:showSerName val="0"/>
              <c:showPercent val="0"/>
              <c:showBubbleSize val="0"/>
              <c:extLst>
                <c:ext xmlns:c16="http://schemas.microsoft.com/office/drawing/2014/chart" uri="{C3380CC4-5D6E-409C-BE32-E72D297353CC}">
                  <c16:uniqueId val="{00000000-712D-47DF-9F60-7688AE0A095D}"/>
                </c:ext>
              </c:extLst>
            </c:dLbl>
            <c:dLbl>
              <c:idx val="5"/>
              <c:spPr>
                <a:noFill/>
                <a:ln>
                  <a:noFill/>
                </a:ln>
                <a:effectLst/>
              </c:spPr>
              <c:txPr>
                <a:bodyPr rot="-5400000" vert="horz" anchor="b" anchorCtr="1"/>
                <a:lstStyle/>
                <a:p>
                  <a:pPr>
                    <a:defRPr b="1">
                      <a:solidFill>
                        <a:schemeClr val="tx1"/>
                      </a:solidFill>
                    </a:defRPr>
                  </a:pPr>
                  <a:endParaRPr lang="es-CO"/>
                </a:p>
              </c:txPr>
              <c:dLblPos val="ctr"/>
              <c:showLegendKey val="0"/>
              <c:showVal val="1"/>
              <c:showCatName val="0"/>
              <c:showSerName val="0"/>
              <c:showPercent val="0"/>
              <c:showBubbleSize val="0"/>
              <c:extLst>
                <c:ext xmlns:c16="http://schemas.microsoft.com/office/drawing/2014/chart" uri="{C3380CC4-5D6E-409C-BE32-E72D297353CC}">
                  <c16:uniqueId val="{00000001-712D-47DF-9F60-7688AE0A095D}"/>
                </c:ext>
              </c:extLst>
            </c:dLbl>
            <c:dLbl>
              <c:idx val="7"/>
              <c:spPr>
                <a:noFill/>
                <a:ln>
                  <a:noFill/>
                </a:ln>
                <a:effectLst/>
              </c:spPr>
              <c:txPr>
                <a:bodyPr rot="-5400000" vert="horz" anchor="b" anchorCtr="1"/>
                <a:lstStyle/>
                <a:p>
                  <a:pPr>
                    <a:defRPr b="1">
                      <a:solidFill>
                        <a:schemeClr val="tx1"/>
                      </a:solidFill>
                    </a:defRPr>
                  </a:pPr>
                  <a:endParaRPr lang="es-CO"/>
                </a:p>
              </c:txPr>
              <c:dLblPos val="ctr"/>
              <c:showLegendKey val="0"/>
              <c:showVal val="1"/>
              <c:showCatName val="0"/>
              <c:showSerName val="0"/>
              <c:showPercent val="0"/>
              <c:showBubbleSize val="0"/>
              <c:extLst>
                <c:ext xmlns:c16="http://schemas.microsoft.com/office/drawing/2014/chart" uri="{C3380CC4-5D6E-409C-BE32-E72D297353CC}">
                  <c16:uniqueId val="{00000002-712D-47DF-9F60-7688AE0A095D}"/>
                </c:ext>
              </c:extLst>
            </c:dLbl>
            <c:dLbl>
              <c:idx val="8"/>
              <c:spPr>
                <a:noFill/>
                <a:ln>
                  <a:noFill/>
                </a:ln>
                <a:effectLst/>
              </c:spPr>
              <c:txPr>
                <a:bodyPr rot="-5400000" vert="horz" anchor="b" anchorCtr="1"/>
                <a:lstStyle/>
                <a:p>
                  <a:pPr>
                    <a:defRPr b="1">
                      <a:solidFill>
                        <a:schemeClr val="tx1"/>
                      </a:solidFill>
                    </a:defRPr>
                  </a:pPr>
                  <a:endParaRPr lang="es-CO"/>
                </a:p>
              </c:txPr>
              <c:dLblPos val="ctr"/>
              <c:showLegendKey val="0"/>
              <c:showVal val="1"/>
              <c:showCatName val="0"/>
              <c:showSerName val="0"/>
              <c:showPercent val="0"/>
              <c:showBubbleSize val="0"/>
              <c:extLst>
                <c:ext xmlns:c16="http://schemas.microsoft.com/office/drawing/2014/chart" uri="{C3380CC4-5D6E-409C-BE32-E72D297353CC}">
                  <c16:uniqueId val="{00000003-712D-47DF-9F60-7688AE0A095D}"/>
                </c:ext>
              </c:extLst>
            </c:dLbl>
            <c:spPr>
              <a:noFill/>
              <a:ln>
                <a:noFill/>
              </a:ln>
              <a:effectLst/>
            </c:spPr>
            <c:txPr>
              <a:bodyPr rot="-5400000" vert="horz" anchor="b" anchorCtr="1"/>
              <a:lstStyle/>
              <a:p>
                <a:pPr>
                  <a:defRPr b="1">
                    <a:solidFill>
                      <a:schemeClr val="bg1"/>
                    </a:solidFill>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'2017- 2023'!$B$11:$B$19</c:f>
              <c:strCache>
                <c:ptCount val="9"/>
                <c:pt idx="0">
                  <c:v>CIRUGÍA</c:v>
                </c:pt>
                <c:pt idx="1">
                  <c:v>DERMATOLOGÍA </c:v>
                </c:pt>
                <c:pt idx="2">
                  <c:v>GINECOBSTETRICIA</c:v>
                </c:pt>
                <c:pt idx="3">
                  <c:v>MEDICINA INTERNA</c:v>
                </c:pt>
                <c:pt idx="4">
                  <c:v>ORTOPEDIA </c:v>
                </c:pt>
                <c:pt idx="5">
                  <c:v>OTORRINO</c:v>
                </c:pt>
                <c:pt idx="6">
                  <c:v>PEDIATRÍA</c:v>
                </c:pt>
                <c:pt idx="7">
                  <c:v>UROLOGÍA</c:v>
                </c:pt>
                <c:pt idx="8">
                  <c:v>CONSULTA PREANESTÉSICA</c:v>
                </c:pt>
              </c:strCache>
            </c:strRef>
          </c:cat>
          <c:val>
            <c:numRef>
              <c:f>'2017- 2023'!$C$11:$C$19</c:f>
              <c:numCache>
                <c:formatCode>#,##0</c:formatCode>
                <c:ptCount val="9"/>
                <c:pt idx="0">
                  <c:v>2590</c:v>
                </c:pt>
                <c:pt idx="1">
                  <c:v>1423</c:v>
                </c:pt>
                <c:pt idx="2">
                  <c:v>8766</c:v>
                </c:pt>
                <c:pt idx="3">
                  <c:v>12810</c:v>
                </c:pt>
                <c:pt idx="4">
                  <c:v>10831</c:v>
                </c:pt>
                <c:pt idx="5">
                  <c:v>1169</c:v>
                </c:pt>
                <c:pt idx="6">
                  <c:v>4818</c:v>
                </c:pt>
                <c:pt idx="7">
                  <c:v>1965</c:v>
                </c:pt>
                <c:pt idx="8">
                  <c:v>1517</c:v>
                </c:pt>
              </c:numCache>
            </c:numRef>
          </c:val>
          <c:extLst>
            <c:ext xmlns:c16="http://schemas.microsoft.com/office/drawing/2014/chart" uri="{C3380CC4-5D6E-409C-BE32-E72D297353CC}">
              <c16:uniqueId val="{00000004-712D-47DF-9F60-7688AE0A095D}"/>
            </c:ext>
          </c:extLst>
        </c:ser>
        <c:ser>
          <c:idx val="1"/>
          <c:order val="1"/>
          <c:tx>
            <c:v>2024</c:v>
          </c:tx>
          <c:spPr>
            <a:solidFill>
              <a:srgbClr val="ED7D31"/>
            </a:solidFill>
            <a:scene3d>
              <a:camera prst="orthographicFront"/>
              <a:lightRig rig="threePt" dir="t"/>
            </a:scene3d>
            <a:sp3d>
              <a:bevelT w="190500" h="38100"/>
            </a:sp3d>
          </c:spPr>
          <c:invertIfNegative val="0"/>
          <c:dLbls>
            <c:spPr>
              <a:noFill/>
              <a:ln>
                <a:noFill/>
              </a:ln>
              <a:effectLst/>
            </c:spPr>
            <c:txPr>
              <a:bodyPr rot="-5400000" vert="horz"/>
              <a:lstStyle/>
              <a:p>
                <a:pPr>
                  <a:defRPr b="1">
                    <a:solidFill>
                      <a:schemeClr val="tx1"/>
                    </a:solidFill>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'2017- 2023'!$B$11:$B$19</c:f>
              <c:strCache>
                <c:ptCount val="9"/>
                <c:pt idx="0">
                  <c:v>CIRUGÍA</c:v>
                </c:pt>
                <c:pt idx="1">
                  <c:v>DERMATOLOGÍA </c:v>
                </c:pt>
                <c:pt idx="2">
                  <c:v>GINECOBSTETRICIA</c:v>
                </c:pt>
                <c:pt idx="3">
                  <c:v>MEDICINA INTERNA</c:v>
                </c:pt>
                <c:pt idx="4">
                  <c:v>ORTOPEDIA </c:v>
                </c:pt>
                <c:pt idx="5">
                  <c:v>OTORRINO</c:v>
                </c:pt>
                <c:pt idx="6">
                  <c:v>PEDIATRÍA</c:v>
                </c:pt>
                <c:pt idx="7">
                  <c:v>UROLOGÍA</c:v>
                </c:pt>
                <c:pt idx="8">
                  <c:v>CONSULTA PREANESTÉSICA</c:v>
                </c:pt>
              </c:strCache>
            </c:strRef>
          </c:cat>
          <c:val>
            <c:numRef>
              <c:f>'2017- 2023'!$D$11:$D$19</c:f>
              <c:numCache>
                <c:formatCode>#,##0</c:formatCode>
                <c:ptCount val="9"/>
                <c:pt idx="0">
                  <c:v>3152</c:v>
                </c:pt>
                <c:pt idx="1">
                  <c:v>1810</c:v>
                </c:pt>
                <c:pt idx="2">
                  <c:v>9041</c:v>
                </c:pt>
                <c:pt idx="3">
                  <c:v>15111</c:v>
                </c:pt>
                <c:pt idx="4">
                  <c:v>12189</c:v>
                </c:pt>
                <c:pt idx="5">
                  <c:v>1470</c:v>
                </c:pt>
                <c:pt idx="6">
                  <c:v>4851</c:v>
                </c:pt>
                <c:pt idx="7">
                  <c:v>1929</c:v>
                </c:pt>
                <c:pt idx="8">
                  <c:v>2233</c:v>
                </c:pt>
              </c:numCache>
            </c:numRef>
          </c:val>
          <c:extLst>
            <c:ext xmlns:c16="http://schemas.microsoft.com/office/drawing/2014/chart" uri="{C3380CC4-5D6E-409C-BE32-E72D297353CC}">
              <c16:uniqueId val="{00000005-712D-47DF-9F60-7688AE0A095D}"/>
            </c:ext>
          </c:extLst>
        </c:ser>
        <c:dLbls>
          <c:showLegendKey val="0"/>
          <c:showVal val="0"/>
          <c:showCatName val="0"/>
          <c:showSerName val="0"/>
          <c:showPercent val="0"/>
          <c:showBubbleSize val="0"/>
        </c:dLbls>
        <c:gapWidth val="150"/>
        <c:axId val="210177408"/>
        <c:axId val="210187392"/>
      </c:barChart>
      <c:catAx>
        <c:axId val="21017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900" b="1"/>
            </a:pPr>
            <a:endParaRPr lang="es-CO"/>
          </a:p>
        </c:txPr>
        <c:crossAx val="210187392"/>
        <c:crosses val="autoZero"/>
        <c:auto val="1"/>
        <c:lblAlgn val="ctr"/>
        <c:lblOffset val="100"/>
        <c:noMultiLvlLbl val="0"/>
      </c:catAx>
      <c:valAx>
        <c:axId val="210187392"/>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10177408"/>
        <c:crosses val="autoZero"/>
        <c:crossBetween val="between"/>
      </c:valAx>
      <c:spPr>
        <a:noFill/>
        <a:ln w="25400">
          <a:noFill/>
        </a:ln>
        <a:effectLst/>
      </c:spPr>
    </c:plotArea>
    <c:legend>
      <c:legendPos val="r"/>
      <c:overlay val="0"/>
      <c:spPr>
        <a:noFill/>
        <a:ln>
          <a:noFill/>
        </a:ln>
        <a:effectLst/>
      </c:spPr>
      <c:txPr>
        <a:bodyPr rot="0" vert="horz"/>
        <a:lstStyle/>
        <a:p>
          <a:pPr>
            <a:defRPr sz="1000"/>
          </a:pPr>
          <a:endParaRPr lang="es-CO"/>
        </a:p>
      </c:txPr>
    </c:legend>
    <c:plotVisOnly val="1"/>
    <c:dispBlanksAs val="gap"/>
    <c:showDLblsOverMax val="0"/>
  </c:chart>
  <c:spPr>
    <a:gradFill>
      <a:gsLst>
        <a:gs pos="50000">
          <a:schemeClr val="bg1"/>
        </a:gs>
        <a:gs pos="13000">
          <a:schemeClr val="bg1"/>
        </a:gs>
        <a:gs pos="0">
          <a:schemeClr val="accent2">
            <a:lumMod val="20000"/>
            <a:lumOff val="80000"/>
          </a:schemeClr>
        </a:gs>
        <a:gs pos="98000">
          <a:schemeClr val="bg1"/>
        </a:gs>
        <a:gs pos="90000">
          <a:schemeClr val="accent1">
            <a:lumMod val="60000"/>
            <a:lumOff val="40000"/>
          </a:schemeClr>
        </a:gs>
      </a:gsLst>
      <a:lin ang="5400000" scaled="1"/>
    </a:gradFill>
    <a:ln w="9525" cap="flat" cmpd="sng" algn="ctr">
      <a:noFill/>
      <a:round/>
    </a:ln>
    <a:effectLst/>
  </c:spPr>
  <c:txPr>
    <a:bodyPr/>
    <a:lstStyle/>
    <a:p>
      <a:pPr>
        <a:defRPr sz="1200">
          <a:solidFill>
            <a:schemeClr val="tx1"/>
          </a:solidFill>
          <a:latin typeface="Century Gothic" panose="020B0502020202020204" pitchFamily="34" charset="0"/>
        </a:defRPr>
      </a:pPr>
      <a:endParaRPr lang="es-C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sz="1400"/>
            </a:pPr>
            <a:r>
              <a:rPr lang="en-US" sz="1400" dirty="0"/>
              <a:t>CONSULTAS</a:t>
            </a:r>
            <a:r>
              <a:rPr lang="en-US" sz="1400" baseline="0" dirty="0"/>
              <a:t> ELECTIVAS DE MEDICINA ESPECIALIZADA</a:t>
            </a:r>
            <a:endParaRPr lang="en-US" sz="1400" dirty="0"/>
          </a:p>
        </c:rich>
      </c:tx>
      <c:overlay val="0"/>
      <c:spPr>
        <a:noFill/>
        <a:ln>
          <a:noFill/>
        </a:ln>
        <a:effectLst/>
      </c:spPr>
    </c:title>
    <c:autoTitleDeleted val="0"/>
    <c:plotArea>
      <c:layout/>
      <c:barChart>
        <c:barDir val="col"/>
        <c:grouping val="clustered"/>
        <c:varyColors val="0"/>
        <c:ser>
          <c:idx val="0"/>
          <c:order val="0"/>
          <c:tx>
            <c:v>2023</c:v>
          </c:tx>
          <c:spPr>
            <a:solidFill>
              <a:srgbClr val="0070C0"/>
            </a:solidFill>
            <a:scene3d>
              <a:camera prst="orthographicFront"/>
              <a:lightRig rig="threePt" dir="t"/>
            </a:scene3d>
            <a:sp3d>
              <a:bevelT w="190500" h="38100"/>
            </a:sp3d>
          </c:spPr>
          <c:invertIfNegative val="0"/>
          <c:dLbls>
            <c:dLbl>
              <c:idx val="1"/>
              <c:spPr>
                <a:noFill/>
                <a:ln>
                  <a:noFill/>
                </a:ln>
                <a:effectLst/>
              </c:spPr>
              <c:txPr>
                <a:bodyPr rot="-5400000" vert="horz" anchor="b" anchorCtr="1"/>
                <a:lstStyle/>
                <a:p>
                  <a:pPr>
                    <a:defRPr b="1">
                      <a:solidFill>
                        <a:schemeClr val="tx1"/>
                      </a:solidFill>
                    </a:defRPr>
                  </a:pPr>
                  <a:endParaRPr lang="es-CO"/>
                </a:p>
              </c:txPr>
              <c:dLblPos val="ctr"/>
              <c:showLegendKey val="0"/>
              <c:showVal val="1"/>
              <c:showCatName val="0"/>
              <c:showSerName val="0"/>
              <c:showPercent val="0"/>
              <c:showBubbleSize val="0"/>
              <c:extLst>
                <c:ext xmlns:c16="http://schemas.microsoft.com/office/drawing/2014/chart" uri="{C3380CC4-5D6E-409C-BE32-E72D297353CC}">
                  <c16:uniqueId val="{00000000-E9C2-493F-8251-837C341CD29C}"/>
                </c:ext>
              </c:extLst>
            </c:dLbl>
            <c:dLbl>
              <c:idx val="5"/>
              <c:spPr>
                <a:noFill/>
                <a:ln>
                  <a:noFill/>
                </a:ln>
                <a:effectLst/>
              </c:spPr>
              <c:txPr>
                <a:bodyPr rot="-5400000" vert="horz" anchor="b" anchorCtr="1"/>
                <a:lstStyle/>
                <a:p>
                  <a:pPr>
                    <a:defRPr b="1">
                      <a:solidFill>
                        <a:schemeClr val="tx1"/>
                      </a:solidFill>
                    </a:defRPr>
                  </a:pPr>
                  <a:endParaRPr lang="es-CO"/>
                </a:p>
              </c:txPr>
              <c:dLblPos val="ctr"/>
              <c:showLegendKey val="0"/>
              <c:showVal val="1"/>
              <c:showCatName val="0"/>
              <c:showSerName val="0"/>
              <c:showPercent val="0"/>
              <c:showBubbleSize val="0"/>
              <c:extLst>
                <c:ext xmlns:c16="http://schemas.microsoft.com/office/drawing/2014/chart" uri="{C3380CC4-5D6E-409C-BE32-E72D297353CC}">
                  <c16:uniqueId val="{00000001-E9C2-493F-8251-837C341CD29C}"/>
                </c:ext>
              </c:extLst>
            </c:dLbl>
            <c:dLbl>
              <c:idx val="7"/>
              <c:spPr>
                <a:noFill/>
                <a:ln>
                  <a:noFill/>
                </a:ln>
                <a:effectLst/>
              </c:spPr>
              <c:txPr>
                <a:bodyPr rot="-5400000" vert="horz" anchor="b" anchorCtr="1"/>
                <a:lstStyle/>
                <a:p>
                  <a:pPr>
                    <a:defRPr b="1">
                      <a:solidFill>
                        <a:schemeClr val="tx1"/>
                      </a:solidFill>
                    </a:defRPr>
                  </a:pPr>
                  <a:endParaRPr lang="es-CO"/>
                </a:p>
              </c:txPr>
              <c:dLblPos val="ctr"/>
              <c:showLegendKey val="0"/>
              <c:showVal val="1"/>
              <c:showCatName val="0"/>
              <c:showSerName val="0"/>
              <c:showPercent val="0"/>
              <c:showBubbleSize val="0"/>
              <c:extLst>
                <c:ext xmlns:c16="http://schemas.microsoft.com/office/drawing/2014/chart" uri="{C3380CC4-5D6E-409C-BE32-E72D297353CC}">
                  <c16:uniqueId val="{00000002-E9C2-493F-8251-837C341CD29C}"/>
                </c:ext>
              </c:extLst>
            </c:dLbl>
            <c:dLbl>
              <c:idx val="8"/>
              <c:spPr>
                <a:noFill/>
                <a:ln>
                  <a:noFill/>
                </a:ln>
                <a:effectLst/>
              </c:spPr>
              <c:txPr>
                <a:bodyPr rot="-5400000" vert="horz" anchor="b" anchorCtr="1"/>
                <a:lstStyle/>
                <a:p>
                  <a:pPr>
                    <a:defRPr b="1">
                      <a:solidFill>
                        <a:schemeClr val="tx1"/>
                      </a:solidFill>
                    </a:defRPr>
                  </a:pPr>
                  <a:endParaRPr lang="es-CO"/>
                </a:p>
              </c:txPr>
              <c:dLblPos val="ctr"/>
              <c:showLegendKey val="0"/>
              <c:showVal val="1"/>
              <c:showCatName val="0"/>
              <c:showSerName val="0"/>
              <c:showPercent val="0"/>
              <c:showBubbleSize val="0"/>
              <c:extLst>
                <c:ext xmlns:c16="http://schemas.microsoft.com/office/drawing/2014/chart" uri="{C3380CC4-5D6E-409C-BE32-E72D297353CC}">
                  <c16:uniqueId val="{00000003-E9C2-493F-8251-837C341CD29C}"/>
                </c:ext>
              </c:extLst>
            </c:dLbl>
            <c:spPr>
              <a:noFill/>
              <a:ln>
                <a:noFill/>
              </a:ln>
              <a:effectLst/>
            </c:spPr>
            <c:txPr>
              <a:bodyPr rot="-5400000" vert="horz" anchor="b" anchorCtr="1"/>
              <a:lstStyle/>
              <a:p>
                <a:pPr>
                  <a:defRPr b="1">
                    <a:solidFill>
                      <a:schemeClr val="bg1"/>
                    </a:solidFill>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'2017- 2023'!$B$11:$B$19</c:f>
              <c:strCache>
                <c:ptCount val="9"/>
                <c:pt idx="0">
                  <c:v>CIRUGÍA</c:v>
                </c:pt>
                <c:pt idx="1">
                  <c:v>DERMATOLOGÍA </c:v>
                </c:pt>
                <c:pt idx="2">
                  <c:v>GINECOBSTETRICIA</c:v>
                </c:pt>
                <c:pt idx="3">
                  <c:v>MEDICINA INTERNA</c:v>
                </c:pt>
                <c:pt idx="4">
                  <c:v>ORTOPEDIA </c:v>
                </c:pt>
                <c:pt idx="5">
                  <c:v>OTORRINO</c:v>
                </c:pt>
                <c:pt idx="6">
                  <c:v>PEDIATRÍA</c:v>
                </c:pt>
                <c:pt idx="7">
                  <c:v>UROLOGÍA</c:v>
                </c:pt>
                <c:pt idx="8">
                  <c:v>CONSULTA PREANESTÉSICA</c:v>
                </c:pt>
              </c:strCache>
            </c:strRef>
          </c:cat>
          <c:val>
            <c:numRef>
              <c:f>'2017- 2023'!$C$11:$C$19</c:f>
              <c:numCache>
                <c:formatCode>#,##0</c:formatCode>
                <c:ptCount val="9"/>
                <c:pt idx="0">
                  <c:v>2590</c:v>
                </c:pt>
                <c:pt idx="1">
                  <c:v>1423</c:v>
                </c:pt>
                <c:pt idx="2">
                  <c:v>8766</c:v>
                </c:pt>
                <c:pt idx="3">
                  <c:v>12810</c:v>
                </c:pt>
                <c:pt idx="4">
                  <c:v>10831</c:v>
                </c:pt>
                <c:pt idx="5">
                  <c:v>1169</c:v>
                </c:pt>
                <c:pt idx="6">
                  <c:v>4818</c:v>
                </c:pt>
                <c:pt idx="7">
                  <c:v>1965</c:v>
                </c:pt>
                <c:pt idx="8">
                  <c:v>1517</c:v>
                </c:pt>
              </c:numCache>
            </c:numRef>
          </c:val>
          <c:extLst>
            <c:ext xmlns:c16="http://schemas.microsoft.com/office/drawing/2014/chart" uri="{C3380CC4-5D6E-409C-BE32-E72D297353CC}">
              <c16:uniqueId val="{00000004-E9C2-493F-8251-837C341CD29C}"/>
            </c:ext>
          </c:extLst>
        </c:ser>
        <c:ser>
          <c:idx val="1"/>
          <c:order val="1"/>
          <c:tx>
            <c:v>2024</c:v>
          </c:tx>
          <c:spPr>
            <a:solidFill>
              <a:srgbClr val="ED7D31"/>
            </a:solidFill>
            <a:scene3d>
              <a:camera prst="orthographicFront"/>
              <a:lightRig rig="threePt" dir="t"/>
            </a:scene3d>
            <a:sp3d>
              <a:bevelT w="190500" h="38100"/>
            </a:sp3d>
          </c:spPr>
          <c:invertIfNegative val="0"/>
          <c:dLbls>
            <c:spPr>
              <a:noFill/>
              <a:ln>
                <a:noFill/>
              </a:ln>
              <a:effectLst/>
            </c:spPr>
            <c:txPr>
              <a:bodyPr rot="-5400000" vert="horz"/>
              <a:lstStyle/>
              <a:p>
                <a:pPr>
                  <a:defRPr b="1">
                    <a:solidFill>
                      <a:schemeClr val="tx1"/>
                    </a:solidFill>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'2017- 2023'!$B$11:$B$19</c:f>
              <c:strCache>
                <c:ptCount val="9"/>
                <c:pt idx="0">
                  <c:v>CIRUGÍA</c:v>
                </c:pt>
                <c:pt idx="1">
                  <c:v>DERMATOLOGÍA </c:v>
                </c:pt>
                <c:pt idx="2">
                  <c:v>GINECOBSTETRICIA</c:v>
                </c:pt>
                <c:pt idx="3">
                  <c:v>MEDICINA INTERNA</c:v>
                </c:pt>
                <c:pt idx="4">
                  <c:v>ORTOPEDIA </c:v>
                </c:pt>
                <c:pt idx="5">
                  <c:v>OTORRINO</c:v>
                </c:pt>
                <c:pt idx="6">
                  <c:v>PEDIATRÍA</c:v>
                </c:pt>
                <c:pt idx="7">
                  <c:v>UROLOGÍA</c:v>
                </c:pt>
                <c:pt idx="8">
                  <c:v>CONSULTA PREANESTÉSICA</c:v>
                </c:pt>
              </c:strCache>
            </c:strRef>
          </c:cat>
          <c:val>
            <c:numRef>
              <c:f>'2017- 2023'!$D$11:$D$19</c:f>
              <c:numCache>
                <c:formatCode>#,##0</c:formatCode>
                <c:ptCount val="9"/>
                <c:pt idx="0">
                  <c:v>3152</c:v>
                </c:pt>
                <c:pt idx="1">
                  <c:v>1810</c:v>
                </c:pt>
                <c:pt idx="2">
                  <c:v>9041</c:v>
                </c:pt>
                <c:pt idx="3">
                  <c:v>15111</c:v>
                </c:pt>
                <c:pt idx="4">
                  <c:v>12189</c:v>
                </c:pt>
                <c:pt idx="5">
                  <c:v>1470</c:v>
                </c:pt>
                <c:pt idx="6">
                  <c:v>4851</c:v>
                </c:pt>
                <c:pt idx="7">
                  <c:v>1929</c:v>
                </c:pt>
                <c:pt idx="8">
                  <c:v>2233</c:v>
                </c:pt>
              </c:numCache>
            </c:numRef>
          </c:val>
          <c:extLst>
            <c:ext xmlns:c16="http://schemas.microsoft.com/office/drawing/2014/chart" uri="{C3380CC4-5D6E-409C-BE32-E72D297353CC}">
              <c16:uniqueId val="{00000005-E9C2-493F-8251-837C341CD29C}"/>
            </c:ext>
          </c:extLst>
        </c:ser>
        <c:dLbls>
          <c:showLegendKey val="0"/>
          <c:showVal val="0"/>
          <c:showCatName val="0"/>
          <c:showSerName val="0"/>
          <c:showPercent val="0"/>
          <c:showBubbleSize val="0"/>
        </c:dLbls>
        <c:gapWidth val="150"/>
        <c:axId val="210177408"/>
        <c:axId val="210187392"/>
      </c:barChart>
      <c:catAx>
        <c:axId val="21017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900" b="1"/>
            </a:pPr>
            <a:endParaRPr lang="es-CO"/>
          </a:p>
        </c:txPr>
        <c:crossAx val="210187392"/>
        <c:crosses val="autoZero"/>
        <c:auto val="1"/>
        <c:lblAlgn val="ctr"/>
        <c:lblOffset val="100"/>
        <c:noMultiLvlLbl val="0"/>
      </c:catAx>
      <c:valAx>
        <c:axId val="210187392"/>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10177408"/>
        <c:crosses val="autoZero"/>
        <c:crossBetween val="between"/>
      </c:valAx>
      <c:spPr>
        <a:noFill/>
        <a:ln w="25400">
          <a:noFill/>
        </a:ln>
        <a:effectLst/>
      </c:spPr>
    </c:plotArea>
    <c:legend>
      <c:legendPos val="r"/>
      <c:overlay val="0"/>
      <c:spPr>
        <a:noFill/>
        <a:ln>
          <a:noFill/>
        </a:ln>
        <a:effectLst/>
      </c:spPr>
      <c:txPr>
        <a:bodyPr rot="0" vert="horz"/>
        <a:lstStyle/>
        <a:p>
          <a:pPr>
            <a:defRPr sz="1000"/>
          </a:pPr>
          <a:endParaRPr lang="es-CO"/>
        </a:p>
      </c:txPr>
    </c:legend>
    <c:plotVisOnly val="1"/>
    <c:dispBlanksAs val="gap"/>
    <c:showDLblsOverMax val="0"/>
  </c:chart>
  <c:spPr>
    <a:gradFill>
      <a:gsLst>
        <a:gs pos="50000">
          <a:schemeClr val="bg1"/>
        </a:gs>
        <a:gs pos="13000">
          <a:schemeClr val="bg1"/>
        </a:gs>
        <a:gs pos="0">
          <a:schemeClr val="accent2">
            <a:lumMod val="20000"/>
            <a:lumOff val="80000"/>
          </a:schemeClr>
        </a:gs>
        <a:gs pos="98000">
          <a:schemeClr val="bg1"/>
        </a:gs>
        <a:gs pos="90000">
          <a:schemeClr val="accent1">
            <a:lumMod val="60000"/>
            <a:lumOff val="40000"/>
          </a:schemeClr>
        </a:gs>
      </a:gsLst>
      <a:lin ang="5400000" scaled="1"/>
    </a:gradFill>
    <a:ln w="9525" cap="flat" cmpd="sng" algn="ctr">
      <a:noFill/>
      <a:round/>
    </a:ln>
    <a:effectLst/>
  </c:spPr>
  <c:txPr>
    <a:bodyPr/>
    <a:lstStyle/>
    <a:p>
      <a:pPr>
        <a:defRPr sz="1200">
          <a:solidFill>
            <a:schemeClr val="tx1"/>
          </a:solidFill>
          <a:latin typeface="Century Gothic" panose="020B0502020202020204" pitchFamily="34" charset="0"/>
        </a:defRPr>
      </a:pPr>
      <a:endParaRPr lang="es-C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Century Gothic" panose="020B0502020202020204" pitchFamily="34" charset="0"/>
                <a:ea typeface="+mn-ea"/>
                <a:cs typeface="+mn-cs"/>
              </a:defRPr>
            </a:pPr>
            <a:r>
              <a:rPr lang="en-US" b="1" dirty="0"/>
              <a:t>OTRAS CONSULTAS ELECTIVAS REALIZADAS </a:t>
            </a:r>
          </a:p>
        </c:rich>
      </c:tx>
      <c:overlay val="0"/>
      <c:spPr>
        <a:noFill/>
        <a:ln>
          <a:noFill/>
        </a:ln>
        <a:effectLst/>
      </c:spPr>
    </c:title>
    <c:autoTitleDeleted val="0"/>
    <c:plotArea>
      <c:layout/>
      <c:barChart>
        <c:barDir val="col"/>
        <c:grouping val="clustered"/>
        <c:varyColors val="0"/>
        <c:ser>
          <c:idx val="0"/>
          <c:order val="0"/>
          <c:tx>
            <c:v>2023</c:v>
          </c:tx>
          <c:spPr>
            <a:solidFill>
              <a:srgbClr val="0070C0"/>
            </a:solidFill>
            <a:scene3d>
              <a:camera prst="orthographicFront"/>
              <a:lightRig rig="threePt" dir="t"/>
            </a:scene3d>
            <a:sp3d>
              <a:bevelT w="190500" h="38100"/>
            </a:sp3d>
          </c:spPr>
          <c:invertIfNegative val="0"/>
          <c:dPt>
            <c:idx val="0"/>
            <c:invertIfNegative val="0"/>
            <c:bubble3D val="0"/>
            <c:extLst>
              <c:ext xmlns:c16="http://schemas.microsoft.com/office/drawing/2014/chart" uri="{C3380CC4-5D6E-409C-BE32-E72D297353CC}">
                <c16:uniqueId val="{00000000-DD70-4D94-AB77-ADB1C7B59221}"/>
              </c:ext>
            </c:extLst>
          </c:dPt>
          <c:dLbls>
            <c:spPr>
              <a:noFill/>
              <a:ln>
                <a:noFill/>
              </a:ln>
              <a:effectLst/>
            </c:spPr>
            <c:txPr>
              <a:bodyPr rot="0" vert="horz" wrap="square" lIns="38100" tIns="19050" rIns="38100" bIns="19050" anchor="ctr">
                <a:spAutoFit/>
              </a:bodyPr>
              <a:lstStyle/>
              <a:p>
                <a:pPr>
                  <a:defRPr sz="1200" b="1">
                    <a:solidFill>
                      <a:schemeClr val="bg1"/>
                    </a:solidFill>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'2017- 2023'!$B$22:$B$26</c:f>
              <c:strCache>
                <c:ptCount val="5"/>
                <c:pt idx="0">
                  <c:v>MEDICINA GENERAL</c:v>
                </c:pt>
                <c:pt idx="1">
                  <c:v>CONSULTAS ODONTOLÓGICAS</c:v>
                </c:pt>
                <c:pt idx="2">
                  <c:v>PSICOLOGÍA Y NUTRICIÓN</c:v>
                </c:pt>
                <c:pt idx="3">
                  <c:v>TERAPIA FÍSICA</c:v>
                </c:pt>
                <c:pt idx="4">
                  <c:v>TERAPIA RESPIRATORIA</c:v>
                </c:pt>
              </c:strCache>
            </c:strRef>
          </c:cat>
          <c:val>
            <c:numRef>
              <c:f>'2017- 2023'!$C$22:$C$26</c:f>
              <c:numCache>
                <c:formatCode>#,##0</c:formatCode>
                <c:ptCount val="5"/>
                <c:pt idx="0">
                  <c:v>19941</c:v>
                </c:pt>
                <c:pt idx="1">
                  <c:v>8153</c:v>
                </c:pt>
                <c:pt idx="2">
                  <c:v>7060</c:v>
                </c:pt>
                <c:pt idx="3">
                  <c:v>24939</c:v>
                </c:pt>
                <c:pt idx="4">
                  <c:v>2417</c:v>
                </c:pt>
              </c:numCache>
            </c:numRef>
          </c:val>
          <c:extLst>
            <c:ext xmlns:c16="http://schemas.microsoft.com/office/drawing/2014/chart" uri="{C3380CC4-5D6E-409C-BE32-E72D297353CC}">
              <c16:uniqueId val="{00000001-DD70-4D94-AB77-ADB1C7B59221}"/>
            </c:ext>
          </c:extLst>
        </c:ser>
        <c:ser>
          <c:idx val="1"/>
          <c:order val="1"/>
          <c:tx>
            <c:v>2024</c:v>
          </c:tx>
          <c:spPr>
            <a:scene3d>
              <a:camera prst="orthographicFront"/>
              <a:lightRig rig="threePt" dir="t"/>
            </a:scene3d>
            <a:sp3d>
              <a:bevelT w="190500" h="38100"/>
            </a:sp3d>
          </c:spPr>
          <c:invertIfNegative val="0"/>
          <c:dLbls>
            <c:spPr>
              <a:noFill/>
              <a:ln>
                <a:noFill/>
              </a:ln>
              <a:effectLst/>
            </c:spPr>
            <c:txPr>
              <a:bodyPr rot="0" vert="horz" wrap="square" lIns="38100" tIns="19050" rIns="38100" bIns="19050" anchor="ctr">
                <a:spAutoFit/>
              </a:bodyPr>
              <a:lstStyle/>
              <a:p>
                <a:pPr>
                  <a:defRPr sz="1200" b="1"/>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'2017- 2023'!$B$22:$B$26</c:f>
              <c:strCache>
                <c:ptCount val="5"/>
                <c:pt idx="0">
                  <c:v>MEDICINA GENERAL</c:v>
                </c:pt>
                <c:pt idx="1">
                  <c:v>CONSULTAS ODONTOLÓGICAS</c:v>
                </c:pt>
                <c:pt idx="2">
                  <c:v>PSICOLOGÍA Y NUTRICIÓN</c:v>
                </c:pt>
                <c:pt idx="3">
                  <c:v>TERAPIA FÍSICA</c:v>
                </c:pt>
                <c:pt idx="4">
                  <c:v>TERAPIA RESPIRATORIA</c:v>
                </c:pt>
              </c:strCache>
            </c:strRef>
          </c:cat>
          <c:val>
            <c:numRef>
              <c:f>'2017- 2023'!$D$22:$D$26</c:f>
              <c:numCache>
                <c:formatCode>#,##0</c:formatCode>
                <c:ptCount val="5"/>
                <c:pt idx="0">
                  <c:v>19603</c:v>
                </c:pt>
                <c:pt idx="1">
                  <c:v>7763</c:v>
                </c:pt>
                <c:pt idx="2">
                  <c:v>7690</c:v>
                </c:pt>
                <c:pt idx="3">
                  <c:v>26201</c:v>
                </c:pt>
                <c:pt idx="4">
                  <c:v>2426</c:v>
                </c:pt>
              </c:numCache>
            </c:numRef>
          </c:val>
          <c:extLst>
            <c:ext xmlns:c16="http://schemas.microsoft.com/office/drawing/2014/chart" uri="{C3380CC4-5D6E-409C-BE32-E72D297353CC}">
              <c16:uniqueId val="{00000002-DD70-4D94-AB77-ADB1C7B59221}"/>
            </c:ext>
          </c:extLst>
        </c:ser>
        <c:dLbls>
          <c:showLegendKey val="0"/>
          <c:showVal val="0"/>
          <c:showCatName val="0"/>
          <c:showSerName val="0"/>
          <c:showPercent val="0"/>
          <c:showBubbleSize val="0"/>
        </c:dLbls>
        <c:gapWidth val="150"/>
        <c:axId val="207888384"/>
        <c:axId val="207889920"/>
      </c:barChart>
      <c:catAx>
        <c:axId val="20788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000" b="1" i="0" u="none" strike="noStrike" kern="1200" baseline="0">
                <a:solidFill>
                  <a:schemeClr val="tx1"/>
                </a:solidFill>
                <a:latin typeface="Century Gothic" panose="020B0502020202020204" pitchFamily="34" charset="0"/>
                <a:ea typeface="+mn-ea"/>
                <a:cs typeface="+mn-cs"/>
              </a:defRPr>
            </a:pPr>
            <a:endParaRPr lang="es-CO"/>
          </a:p>
        </c:txPr>
        <c:crossAx val="207889920"/>
        <c:crosses val="autoZero"/>
        <c:auto val="1"/>
        <c:lblAlgn val="ctr"/>
        <c:lblOffset val="100"/>
        <c:noMultiLvlLbl val="0"/>
      </c:catAx>
      <c:valAx>
        <c:axId val="20788992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07888384"/>
        <c:crosses val="autoZero"/>
        <c:crossBetween val="between"/>
        <c:majorUnit val="2000"/>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Century Gothic" panose="020B0502020202020204" pitchFamily="34" charset="0"/>
              <a:ea typeface="+mn-ea"/>
              <a:cs typeface="+mn-cs"/>
            </a:defRPr>
          </a:pPr>
          <a:endParaRPr lang="es-CO"/>
        </a:p>
      </c:txPr>
    </c:legend>
    <c:plotVisOnly val="1"/>
    <c:dispBlanksAs val="gap"/>
    <c:showDLblsOverMax val="0"/>
  </c:chart>
  <c:spPr>
    <a:gradFill>
      <a:gsLst>
        <a:gs pos="15000">
          <a:schemeClr val="accent4">
            <a:lumMod val="20000"/>
            <a:lumOff val="80000"/>
          </a:schemeClr>
        </a:gs>
        <a:gs pos="885">
          <a:schemeClr val="bg1"/>
        </a:gs>
        <a:gs pos="50000">
          <a:schemeClr val="accent1">
            <a:lumMod val="5000"/>
            <a:lumOff val="95000"/>
          </a:schemeClr>
        </a:gs>
        <a:gs pos="85000">
          <a:schemeClr val="accent1">
            <a:lumMod val="60000"/>
            <a:lumOff val="40000"/>
          </a:schemeClr>
        </a:gs>
        <a:gs pos="100000">
          <a:schemeClr val="bg1"/>
        </a:gs>
      </a:gsLst>
      <a:lin ang="5400000" scaled="1"/>
    </a:gradFill>
    <a:ln w="9525" cap="flat" cmpd="sng" algn="ctr">
      <a:noFill/>
      <a:round/>
    </a:ln>
    <a:effectLst/>
  </c:spPr>
  <c:txPr>
    <a:bodyPr/>
    <a:lstStyle/>
    <a:p>
      <a:pPr>
        <a:defRPr>
          <a:solidFill>
            <a:schemeClr val="tx1"/>
          </a:solidFill>
          <a:latin typeface="Century Gothic" panose="020B0502020202020204" pitchFamily="34" charset="0"/>
        </a:defRPr>
      </a:pPr>
      <a:endParaRPr lang="es-C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sz="1400" b="1"/>
            </a:pPr>
            <a:r>
              <a:rPr lang="es-CO" sz="1400" b="1"/>
              <a:t>ATENCIONES POR URGENCIAS</a:t>
            </a:r>
          </a:p>
        </c:rich>
      </c:tx>
      <c:overlay val="0"/>
      <c:spPr>
        <a:noFill/>
        <a:ln>
          <a:noFill/>
        </a:ln>
        <a:effectLst/>
      </c:spPr>
    </c:title>
    <c:autoTitleDeleted val="0"/>
    <c:plotArea>
      <c:layout/>
      <c:barChart>
        <c:barDir val="col"/>
        <c:grouping val="clustered"/>
        <c:varyColors val="0"/>
        <c:ser>
          <c:idx val="0"/>
          <c:order val="0"/>
          <c:tx>
            <c:v>2023</c:v>
          </c:tx>
          <c:spPr>
            <a:solidFill>
              <a:srgbClr val="0070C0"/>
            </a:solidFill>
            <a:scene3d>
              <a:camera prst="orthographicFront"/>
              <a:lightRig rig="threePt" dir="t"/>
            </a:scene3d>
            <a:sp3d>
              <a:bevelT w="190500" h="38100"/>
            </a:sp3d>
          </c:spPr>
          <c:invertIfNegative val="0"/>
          <c:dLbls>
            <c:spPr>
              <a:noFill/>
              <a:ln>
                <a:noFill/>
              </a:ln>
              <a:effectLst/>
            </c:spPr>
            <c:txPr>
              <a:bodyPr/>
              <a:lstStyle/>
              <a:p>
                <a:pPr>
                  <a:defRPr b="1">
                    <a:solidFill>
                      <a:schemeClr val="bg1"/>
                    </a:solidFill>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'2017- 2023'!$B$30:$B$31</c:f>
              <c:strCache>
                <c:ptCount val="2"/>
                <c:pt idx="0">
                  <c:v>CONSULTAS DE MEDICINA GENERAL URGENTE</c:v>
                </c:pt>
                <c:pt idx="1">
                  <c:v>PACIENTES EN OBSERVACIÓN</c:v>
                </c:pt>
              </c:strCache>
            </c:strRef>
          </c:cat>
          <c:val>
            <c:numRef>
              <c:f>'2017- 2023'!$C$30:$C$31</c:f>
              <c:numCache>
                <c:formatCode>#,##0</c:formatCode>
                <c:ptCount val="2"/>
                <c:pt idx="0">
                  <c:v>21614</c:v>
                </c:pt>
                <c:pt idx="1">
                  <c:v>4935</c:v>
                </c:pt>
              </c:numCache>
            </c:numRef>
          </c:val>
          <c:extLst>
            <c:ext xmlns:c16="http://schemas.microsoft.com/office/drawing/2014/chart" uri="{C3380CC4-5D6E-409C-BE32-E72D297353CC}">
              <c16:uniqueId val="{00000000-657D-4DAE-BF33-DC8691B2CB73}"/>
            </c:ext>
          </c:extLst>
        </c:ser>
        <c:ser>
          <c:idx val="1"/>
          <c:order val="1"/>
          <c:tx>
            <c:v>2024</c:v>
          </c:tx>
          <c:spPr>
            <a:scene3d>
              <a:camera prst="orthographicFront"/>
              <a:lightRig rig="threePt" dir="t"/>
            </a:scene3d>
            <a:sp3d>
              <a:bevelT w="190500" h="38100"/>
            </a:sp3d>
          </c:spPr>
          <c:invertIfNegative val="0"/>
          <c:dLbls>
            <c:spPr>
              <a:noFill/>
              <a:ln>
                <a:noFill/>
              </a:ln>
              <a:effectLst/>
            </c:spPr>
            <c:txPr>
              <a:bodyPr wrap="square" lIns="38100" tIns="19050" rIns="38100" bIns="19050" anchor="ctr">
                <a:spAutoFit/>
              </a:bodyPr>
              <a:lstStyle/>
              <a:p>
                <a:pPr>
                  <a:defRPr b="1"/>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'2017- 2023'!$B$30:$B$31</c:f>
              <c:strCache>
                <c:ptCount val="2"/>
                <c:pt idx="0">
                  <c:v>CONSULTAS DE MEDICINA GENERAL URGENTE</c:v>
                </c:pt>
                <c:pt idx="1">
                  <c:v>PACIENTES EN OBSERVACIÓN</c:v>
                </c:pt>
              </c:strCache>
            </c:strRef>
          </c:cat>
          <c:val>
            <c:numRef>
              <c:f>'2017- 2023'!$D$30:$D$31</c:f>
              <c:numCache>
                <c:formatCode>#,##0</c:formatCode>
                <c:ptCount val="2"/>
                <c:pt idx="0">
                  <c:v>25662</c:v>
                </c:pt>
                <c:pt idx="1">
                  <c:v>5620</c:v>
                </c:pt>
              </c:numCache>
            </c:numRef>
          </c:val>
          <c:extLst>
            <c:ext xmlns:c16="http://schemas.microsoft.com/office/drawing/2014/chart" uri="{C3380CC4-5D6E-409C-BE32-E72D297353CC}">
              <c16:uniqueId val="{00000001-657D-4DAE-BF33-DC8691B2CB73}"/>
            </c:ext>
          </c:extLst>
        </c:ser>
        <c:dLbls>
          <c:showLegendKey val="0"/>
          <c:showVal val="0"/>
          <c:showCatName val="0"/>
          <c:showSerName val="0"/>
          <c:showPercent val="0"/>
          <c:showBubbleSize val="0"/>
        </c:dLbls>
        <c:gapWidth val="219"/>
        <c:overlap val="-27"/>
        <c:axId val="208855424"/>
        <c:axId val="208856960"/>
      </c:barChart>
      <c:catAx>
        <c:axId val="20885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000" b="1"/>
            </a:pPr>
            <a:endParaRPr lang="es-CO"/>
          </a:p>
        </c:txPr>
        <c:crossAx val="208856960"/>
        <c:crosses val="autoZero"/>
        <c:auto val="1"/>
        <c:lblAlgn val="ctr"/>
        <c:lblOffset val="100"/>
        <c:noMultiLvlLbl val="0"/>
      </c:catAx>
      <c:valAx>
        <c:axId val="20885696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08855424"/>
        <c:crosses val="autoZero"/>
        <c:crossBetween val="between"/>
      </c:valAx>
      <c:spPr>
        <a:noFill/>
        <a:ln>
          <a:noFill/>
        </a:ln>
        <a:effectLst/>
      </c:spPr>
    </c:plotArea>
    <c:legend>
      <c:legendPos val="b"/>
      <c:overlay val="0"/>
      <c:spPr>
        <a:noFill/>
        <a:ln>
          <a:noFill/>
        </a:ln>
        <a:effectLst/>
      </c:spPr>
      <c:txPr>
        <a:bodyPr rot="0" vert="horz"/>
        <a:lstStyle/>
        <a:p>
          <a:pPr>
            <a:defRPr/>
          </a:pPr>
          <a:endParaRPr lang="es-CO"/>
        </a:p>
      </c:txPr>
    </c:legend>
    <c:plotVisOnly val="1"/>
    <c:dispBlanksAs val="gap"/>
    <c:showDLblsOverMax val="0"/>
  </c:chart>
  <c:spPr>
    <a:gradFill>
      <a:gsLst>
        <a:gs pos="2000">
          <a:schemeClr val="bg1"/>
        </a:gs>
        <a:gs pos="10000">
          <a:schemeClr val="accent3">
            <a:lumMod val="20000"/>
            <a:lumOff val="80000"/>
          </a:schemeClr>
        </a:gs>
        <a:gs pos="50000">
          <a:schemeClr val="accent1">
            <a:tint val="44500"/>
            <a:satMod val="160000"/>
          </a:schemeClr>
        </a:gs>
        <a:gs pos="97500">
          <a:schemeClr val="bg1"/>
        </a:gs>
        <a:gs pos="90000">
          <a:schemeClr val="accent1">
            <a:tint val="23500"/>
            <a:satMod val="160000"/>
          </a:schemeClr>
        </a:gs>
      </a:gsLst>
      <a:lin ang="5400000" scaled="0"/>
    </a:gradFill>
    <a:ln w="9525" cap="flat" cmpd="sng" algn="ctr">
      <a:noFill/>
      <a:round/>
    </a:ln>
    <a:effectLst/>
  </c:spPr>
  <c:txPr>
    <a:bodyPr/>
    <a:lstStyle/>
    <a:p>
      <a:pPr>
        <a:defRPr sz="1200" b="0">
          <a:solidFill>
            <a:schemeClr val="tx1"/>
          </a:solidFill>
          <a:latin typeface="Century Gothic" panose="020B0502020202020204" pitchFamily="34" charset="0"/>
        </a:defRPr>
      </a:pPr>
      <a:endParaRPr lang="es-C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PROCEDIMIENTOS QUIRÚRGICOS</a:t>
            </a:r>
          </a:p>
        </c:rich>
      </c:tx>
      <c:overlay val="0"/>
    </c:title>
    <c:autoTitleDeleted val="0"/>
    <c:plotArea>
      <c:layout/>
      <c:barChart>
        <c:barDir val="col"/>
        <c:grouping val="clustered"/>
        <c:varyColors val="0"/>
        <c:ser>
          <c:idx val="0"/>
          <c:order val="0"/>
          <c:tx>
            <c:v>2023</c:v>
          </c:tx>
          <c:spPr>
            <a:scene3d>
              <a:camera prst="orthographicFront"/>
              <a:lightRig rig="threePt" dir="t"/>
            </a:scene3d>
            <a:sp3d>
              <a:bevelT w="190500" h="38100"/>
            </a:sp3d>
          </c:spPr>
          <c:invertIfNegative val="0"/>
          <c:dLbls>
            <c:dLbl>
              <c:idx val="0"/>
              <c:spPr>
                <a:noFill/>
                <a:ln>
                  <a:noFill/>
                </a:ln>
                <a:effectLst/>
              </c:spPr>
              <c:txPr>
                <a:bodyPr/>
                <a:lstStyle/>
                <a:p>
                  <a:pPr>
                    <a:defRPr b="1">
                      <a:solidFill>
                        <a:schemeClr val="bg1"/>
                      </a:solidFill>
                    </a:defRPr>
                  </a:pPr>
                  <a:endParaRPr lang="es-CO"/>
                </a:p>
              </c:txPr>
              <c:dLblPos val="inEnd"/>
              <c:showLegendKey val="0"/>
              <c:showVal val="1"/>
              <c:showCatName val="0"/>
              <c:showSerName val="0"/>
              <c:showPercent val="0"/>
              <c:showBubbleSize val="0"/>
              <c:extLst>
                <c:ext xmlns:c16="http://schemas.microsoft.com/office/drawing/2014/chart" uri="{C3380CC4-5D6E-409C-BE32-E72D297353CC}">
                  <c16:uniqueId val="{00000000-21D1-4F5B-9FB0-0F310E4EA256}"/>
                </c:ext>
              </c:extLst>
            </c:dLbl>
            <c:dLbl>
              <c:idx val="2"/>
              <c:spPr>
                <a:noFill/>
                <a:ln>
                  <a:noFill/>
                </a:ln>
                <a:effectLst/>
              </c:spPr>
              <c:txPr>
                <a:bodyPr/>
                <a:lstStyle/>
                <a:p>
                  <a:pPr>
                    <a:defRPr b="1">
                      <a:solidFill>
                        <a:schemeClr val="bg1"/>
                      </a:solidFill>
                    </a:defRPr>
                  </a:pPr>
                  <a:endParaRPr lang="es-CO"/>
                </a:p>
              </c:txPr>
              <c:dLblPos val="inEnd"/>
              <c:showLegendKey val="0"/>
              <c:showVal val="1"/>
              <c:showCatName val="0"/>
              <c:showSerName val="0"/>
              <c:showPercent val="0"/>
              <c:showBubbleSize val="0"/>
              <c:extLst>
                <c:ext xmlns:c16="http://schemas.microsoft.com/office/drawing/2014/chart" uri="{C3380CC4-5D6E-409C-BE32-E72D297353CC}">
                  <c16:uniqueId val="{00000001-21D1-4F5B-9FB0-0F310E4EA256}"/>
                </c:ext>
              </c:extLst>
            </c:dLbl>
            <c:dLbl>
              <c:idx val="5"/>
              <c:spPr>
                <a:noFill/>
                <a:ln>
                  <a:noFill/>
                </a:ln>
                <a:effectLst/>
              </c:spPr>
              <c:txPr>
                <a:bodyPr/>
                <a:lstStyle/>
                <a:p>
                  <a:pPr>
                    <a:defRPr b="1">
                      <a:solidFill>
                        <a:schemeClr val="bg1"/>
                      </a:solidFill>
                    </a:defRPr>
                  </a:pPr>
                  <a:endParaRPr lang="es-CO"/>
                </a:p>
              </c:txPr>
              <c:dLblPos val="inEnd"/>
              <c:showLegendKey val="0"/>
              <c:showVal val="1"/>
              <c:showCatName val="0"/>
              <c:showSerName val="0"/>
              <c:showPercent val="0"/>
              <c:showBubbleSize val="0"/>
              <c:extLst>
                <c:ext xmlns:c16="http://schemas.microsoft.com/office/drawing/2014/chart" uri="{C3380CC4-5D6E-409C-BE32-E72D297353CC}">
                  <c16:uniqueId val="{00000002-21D1-4F5B-9FB0-0F310E4EA256}"/>
                </c:ext>
              </c:extLst>
            </c:dLbl>
            <c:spPr>
              <a:noFill/>
              <a:ln>
                <a:noFill/>
              </a:ln>
              <a:effectLst/>
            </c:spPr>
            <c:txPr>
              <a:bodyPr/>
              <a:lstStyle/>
              <a:p>
                <a:pPr>
                  <a:defRPr b="1">
                    <a:solidFill>
                      <a:schemeClr val="tx1"/>
                    </a:solidFill>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'2017- 2023'!$B$42:$B$48</c:f>
              <c:strCache>
                <c:ptCount val="7"/>
                <c:pt idx="0">
                  <c:v>CIRUGIA GENERAL</c:v>
                </c:pt>
                <c:pt idx="1">
                  <c:v>DERMATOLOGÍA</c:v>
                </c:pt>
                <c:pt idx="2">
                  <c:v>ORTOPEDIA Y TRAUMATOLOGÍA</c:v>
                </c:pt>
                <c:pt idx="3">
                  <c:v>OTORRINO</c:v>
                </c:pt>
                <c:pt idx="4">
                  <c:v>UROLOGÍA</c:v>
                </c:pt>
                <c:pt idx="5">
                  <c:v>OTROS</c:v>
                </c:pt>
                <c:pt idx="6">
                  <c:v>CESÁREAS</c:v>
                </c:pt>
              </c:strCache>
            </c:strRef>
          </c:cat>
          <c:val>
            <c:numRef>
              <c:f>'2017- 2023'!$C$42:$C$48</c:f>
              <c:numCache>
                <c:formatCode>#,##0</c:formatCode>
                <c:ptCount val="7"/>
                <c:pt idx="0">
                  <c:v>3974</c:v>
                </c:pt>
                <c:pt idx="1">
                  <c:v>382</c:v>
                </c:pt>
                <c:pt idx="2">
                  <c:v>3629</c:v>
                </c:pt>
                <c:pt idx="3">
                  <c:v>314</c:v>
                </c:pt>
                <c:pt idx="4">
                  <c:v>395</c:v>
                </c:pt>
                <c:pt idx="5">
                  <c:v>2005</c:v>
                </c:pt>
                <c:pt idx="6">
                  <c:v>334</c:v>
                </c:pt>
              </c:numCache>
            </c:numRef>
          </c:val>
          <c:extLst>
            <c:ext xmlns:c16="http://schemas.microsoft.com/office/drawing/2014/chart" uri="{C3380CC4-5D6E-409C-BE32-E72D297353CC}">
              <c16:uniqueId val="{00000003-21D1-4F5B-9FB0-0F310E4EA256}"/>
            </c:ext>
          </c:extLst>
        </c:ser>
        <c:ser>
          <c:idx val="1"/>
          <c:order val="1"/>
          <c:tx>
            <c:v>2024</c:v>
          </c:tx>
          <c:spPr>
            <a:scene3d>
              <a:camera prst="orthographicFront"/>
              <a:lightRig rig="threePt" dir="t"/>
            </a:scene3d>
            <a:sp3d>
              <a:bevelT w="190500" h="38100"/>
            </a:sp3d>
          </c:spPr>
          <c:invertIfNegative val="0"/>
          <c:dLbls>
            <c:spPr>
              <a:noFill/>
              <a:ln>
                <a:noFill/>
              </a:ln>
              <a:effectLst/>
            </c:spPr>
            <c:txPr>
              <a:bodyPr/>
              <a:lstStyle/>
              <a:p>
                <a:pPr>
                  <a:defRPr b="1"/>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'2017- 2023'!$B$42:$B$48</c:f>
              <c:strCache>
                <c:ptCount val="7"/>
                <c:pt idx="0">
                  <c:v>CIRUGIA GENERAL</c:v>
                </c:pt>
                <c:pt idx="1">
                  <c:v>DERMATOLOGÍA</c:v>
                </c:pt>
                <c:pt idx="2">
                  <c:v>ORTOPEDIA Y TRAUMATOLOGÍA</c:v>
                </c:pt>
                <c:pt idx="3">
                  <c:v>OTORRINO</c:v>
                </c:pt>
                <c:pt idx="4">
                  <c:v>UROLOGÍA</c:v>
                </c:pt>
                <c:pt idx="5">
                  <c:v>OTROS</c:v>
                </c:pt>
                <c:pt idx="6">
                  <c:v>CESÁREAS</c:v>
                </c:pt>
              </c:strCache>
            </c:strRef>
          </c:cat>
          <c:val>
            <c:numRef>
              <c:f>'2017- 2023'!$D$42:$D$48</c:f>
              <c:numCache>
                <c:formatCode>#,##0</c:formatCode>
                <c:ptCount val="7"/>
                <c:pt idx="0">
                  <c:v>4699</c:v>
                </c:pt>
                <c:pt idx="1">
                  <c:v>461</c:v>
                </c:pt>
                <c:pt idx="2">
                  <c:v>4069</c:v>
                </c:pt>
                <c:pt idx="3">
                  <c:v>547</c:v>
                </c:pt>
                <c:pt idx="4">
                  <c:v>520</c:v>
                </c:pt>
                <c:pt idx="5">
                  <c:v>2362</c:v>
                </c:pt>
                <c:pt idx="6">
                  <c:v>314</c:v>
                </c:pt>
              </c:numCache>
            </c:numRef>
          </c:val>
          <c:extLst>
            <c:ext xmlns:c16="http://schemas.microsoft.com/office/drawing/2014/chart" uri="{C3380CC4-5D6E-409C-BE32-E72D297353CC}">
              <c16:uniqueId val="{00000004-21D1-4F5B-9FB0-0F310E4EA256}"/>
            </c:ext>
          </c:extLst>
        </c:ser>
        <c:dLbls>
          <c:showLegendKey val="0"/>
          <c:showVal val="0"/>
          <c:showCatName val="0"/>
          <c:showSerName val="0"/>
          <c:showPercent val="0"/>
          <c:showBubbleSize val="0"/>
        </c:dLbls>
        <c:gapWidth val="75"/>
        <c:overlap val="-25"/>
        <c:axId val="210160640"/>
        <c:axId val="210166528"/>
      </c:barChart>
      <c:catAx>
        <c:axId val="210160640"/>
        <c:scaling>
          <c:orientation val="minMax"/>
        </c:scaling>
        <c:delete val="0"/>
        <c:axPos val="b"/>
        <c:numFmt formatCode="General" sourceLinked="0"/>
        <c:majorTickMark val="none"/>
        <c:minorTickMark val="none"/>
        <c:tickLblPos val="nextTo"/>
        <c:txPr>
          <a:bodyPr rot="0"/>
          <a:lstStyle/>
          <a:p>
            <a:pPr>
              <a:defRPr/>
            </a:pPr>
            <a:endParaRPr lang="es-CO"/>
          </a:p>
        </c:txPr>
        <c:crossAx val="210166528"/>
        <c:crosses val="autoZero"/>
        <c:auto val="1"/>
        <c:lblAlgn val="ctr"/>
        <c:lblOffset val="100"/>
        <c:noMultiLvlLbl val="0"/>
      </c:catAx>
      <c:valAx>
        <c:axId val="210166528"/>
        <c:scaling>
          <c:orientation val="minMax"/>
        </c:scaling>
        <c:delete val="1"/>
        <c:axPos val="l"/>
        <c:majorGridlines>
          <c:spPr>
            <a:ln>
              <a:solidFill>
                <a:srgbClr val="E7E6E6">
                  <a:lumMod val="90000"/>
                </a:srgbClr>
              </a:solidFill>
            </a:ln>
          </c:spPr>
        </c:majorGridlines>
        <c:numFmt formatCode="#,##0" sourceLinked="1"/>
        <c:majorTickMark val="none"/>
        <c:minorTickMark val="none"/>
        <c:tickLblPos val="nextTo"/>
        <c:crossAx val="210160640"/>
        <c:crosses val="autoZero"/>
        <c:crossBetween val="between"/>
      </c:valAx>
      <c:spPr>
        <a:noFill/>
      </c:spPr>
    </c:plotArea>
    <c:legend>
      <c:legendPos val="b"/>
      <c:overlay val="0"/>
    </c:legend>
    <c:plotVisOnly val="1"/>
    <c:dispBlanksAs val="gap"/>
    <c:showDLblsOverMax val="0"/>
  </c:chart>
  <c:spPr>
    <a:gradFill>
      <a:gsLst>
        <a:gs pos="50000">
          <a:sysClr val="window" lastClr="FFFFFF"/>
        </a:gs>
        <a:gs pos="11000">
          <a:srgbClr val="8064A2">
            <a:lumMod val="20000"/>
            <a:lumOff val="80000"/>
          </a:srgbClr>
        </a:gs>
        <a:gs pos="2000">
          <a:sysClr val="window" lastClr="FFFFFF"/>
        </a:gs>
        <a:gs pos="100000">
          <a:srgbClr val="8064A2">
            <a:lumMod val="20000"/>
            <a:lumOff val="80000"/>
          </a:srgbClr>
        </a:gs>
        <a:gs pos="90000">
          <a:srgbClr val="5B9BD5">
            <a:lumMod val="45000"/>
            <a:lumOff val="55000"/>
          </a:srgbClr>
        </a:gs>
      </a:gsLst>
      <a:lin ang="5400000" scaled="1"/>
    </a:gradFill>
    <a:ln>
      <a:noFill/>
    </a:ln>
  </c:spPr>
  <c:txPr>
    <a:bodyPr/>
    <a:lstStyle/>
    <a:p>
      <a:pPr>
        <a:defRPr sz="1000">
          <a:solidFill>
            <a:sysClr val="windowText" lastClr="000000"/>
          </a:solidFill>
          <a:latin typeface="Century Gothic" pitchFamily="34" charset="0"/>
        </a:defRPr>
      </a:pPr>
      <a:endParaRPr lang="es-C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20" b="1" i="0" u="none" strike="noStrike" kern="1200" spc="0" baseline="0">
                <a:ln>
                  <a:noFill/>
                </a:ln>
                <a:solidFill>
                  <a:schemeClr val="tx1"/>
                </a:solidFill>
                <a:latin typeface="Century Gothic" panose="020B0502020202020204" pitchFamily="34" charset="0"/>
                <a:ea typeface="+mn-ea"/>
                <a:cs typeface="+mn-cs"/>
              </a:defRPr>
            </a:pPr>
            <a:r>
              <a:rPr lang="en-US" b="1"/>
              <a:t>AYUDAS DIAGNÓSTICAS</a:t>
            </a:r>
          </a:p>
        </c:rich>
      </c:tx>
      <c:layout>
        <c:manualLayout>
          <c:xMode val="edge"/>
          <c:yMode val="edge"/>
          <c:x val="0.40812814935653435"/>
          <c:y val="4.2033096926713948E-2"/>
        </c:manualLayout>
      </c:layout>
      <c:overlay val="0"/>
      <c:spPr>
        <a:noFill/>
        <a:ln>
          <a:noFill/>
        </a:ln>
        <a:effectLst/>
      </c:spPr>
      <c:txPr>
        <a:bodyPr rot="0" spcFirstLastPara="1" vertOverflow="ellipsis" vert="horz" wrap="square" anchor="ctr" anchorCtr="1"/>
        <a:lstStyle/>
        <a:p>
          <a:pPr>
            <a:defRPr sz="1320" b="1" i="0" u="none" strike="noStrike" kern="1200" spc="0" baseline="0">
              <a:ln>
                <a:noFill/>
              </a:ln>
              <a:solidFill>
                <a:schemeClr val="tx1"/>
              </a:solidFill>
              <a:latin typeface="Century Gothic" panose="020B0502020202020204" pitchFamily="34" charset="0"/>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6875648680627701E-3"/>
          <c:y val="0.21686378311967627"/>
          <c:w val="0.98662487026387446"/>
          <c:h val="0.523854069653378"/>
        </c:manualLayout>
      </c:layout>
      <c:bar3DChart>
        <c:barDir val="col"/>
        <c:grouping val="clustered"/>
        <c:varyColors val="0"/>
        <c:ser>
          <c:idx val="0"/>
          <c:order val="0"/>
          <c:tx>
            <c:v>2023</c:v>
          </c:tx>
          <c:spPr>
            <a:solidFill>
              <a:schemeClr val="accent1"/>
            </a:solidFill>
            <a:ln>
              <a:noFill/>
            </a:ln>
            <a:effectLst/>
            <a:sp3d/>
          </c:spPr>
          <c:invertIfNegative val="0"/>
          <c:dLbls>
            <c:dLbl>
              <c:idx val="0"/>
              <c:layout>
                <c:manualLayout>
                  <c:x val="0"/>
                  <c:y val="0.1621276595744680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2D5-4922-989A-1E45E3E7FB8D}"/>
                </c:ext>
              </c:extLst>
            </c:dLbl>
            <c:spPr>
              <a:noFill/>
              <a:ln>
                <a:noFill/>
              </a:ln>
              <a:effectLst/>
            </c:spPr>
            <c:txPr>
              <a:bodyPr rot="-5400000" spcFirstLastPara="1" vertOverflow="ellipsis" wrap="square" anchor="ctr" anchorCtr="1"/>
              <a:lstStyle/>
              <a:p>
                <a:pPr>
                  <a:defRPr sz="1100" b="1" i="0" u="none" strike="noStrike" kern="1200" baseline="0">
                    <a:ln>
                      <a:noFill/>
                    </a:ln>
                    <a:solidFill>
                      <a:schemeClr val="tx1"/>
                    </a:solidFill>
                    <a:latin typeface="Century Gothic" panose="020B050202020202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'2017- 2023'!$B$62:$B$68</c:f>
              <c:strCache>
                <c:ptCount val="7"/>
                <c:pt idx="0">
                  <c:v>EXÁMENES DE LABORATORIO</c:v>
                </c:pt>
                <c:pt idx="1">
                  <c:v>RADIOGRAFÍAS</c:v>
                </c:pt>
                <c:pt idx="2">
                  <c:v>ECOGRAFÍAS</c:v>
                </c:pt>
                <c:pt idx="3">
                  <c:v>ECOCARDIOGRAMAS</c:v>
                </c:pt>
                <c:pt idx="4">
                  <c:v>MAMOGRAFÍAS</c:v>
                </c:pt>
                <c:pt idx="5">
                  <c:v>TOMOGRAFÍAS</c:v>
                </c:pt>
                <c:pt idx="6">
                  <c:v>URODINAMIA</c:v>
                </c:pt>
              </c:strCache>
            </c:strRef>
          </c:cat>
          <c:val>
            <c:numRef>
              <c:f>'2017- 2023'!$C$62:$C$68</c:f>
              <c:numCache>
                <c:formatCode>#,##0</c:formatCode>
                <c:ptCount val="7"/>
                <c:pt idx="0">
                  <c:v>245884</c:v>
                </c:pt>
                <c:pt idx="1">
                  <c:v>27855</c:v>
                </c:pt>
                <c:pt idx="2">
                  <c:v>22190</c:v>
                </c:pt>
                <c:pt idx="4">
                  <c:v>1641</c:v>
                </c:pt>
                <c:pt idx="5">
                  <c:v>9916</c:v>
                </c:pt>
              </c:numCache>
            </c:numRef>
          </c:val>
          <c:extLst>
            <c:ext xmlns:c16="http://schemas.microsoft.com/office/drawing/2014/chart" uri="{C3380CC4-5D6E-409C-BE32-E72D297353CC}">
              <c16:uniqueId val="{00000001-12D5-4922-989A-1E45E3E7FB8D}"/>
            </c:ext>
          </c:extLst>
        </c:ser>
        <c:ser>
          <c:idx val="1"/>
          <c:order val="1"/>
          <c:tx>
            <c:v>2024</c:v>
          </c:tx>
          <c:spPr>
            <a:solidFill>
              <a:schemeClr val="accent2"/>
            </a:solidFill>
            <a:ln>
              <a:noFill/>
            </a:ln>
            <a:effectLst/>
            <a:sp3d/>
          </c:spPr>
          <c:invertIfNegative val="0"/>
          <c:dLbls>
            <c:dLbl>
              <c:idx val="0"/>
              <c:layout>
                <c:manualLayout>
                  <c:x val="-2.1101200258643252E-17"/>
                  <c:y val="0.1531205673758865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2D5-4922-989A-1E45E3E7FB8D}"/>
                </c:ext>
              </c:extLst>
            </c:dLbl>
            <c:spPr>
              <a:noFill/>
              <a:ln>
                <a:noFill/>
              </a:ln>
              <a:effectLst/>
            </c:spPr>
            <c:txPr>
              <a:bodyPr rot="-5400000" spcFirstLastPara="1" vertOverflow="ellipsis" wrap="square" anchor="ctr" anchorCtr="1"/>
              <a:lstStyle/>
              <a:p>
                <a:pPr>
                  <a:defRPr sz="1100" b="1" i="0" u="none" strike="noStrike" kern="1200" baseline="0">
                    <a:ln>
                      <a:noFill/>
                    </a:ln>
                    <a:solidFill>
                      <a:schemeClr val="tx1"/>
                    </a:solidFill>
                    <a:latin typeface="Century Gothic" panose="020B050202020202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'2017- 2023'!$B$62:$B$68</c:f>
              <c:strCache>
                <c:ptCount val="7"/>
                <c:pt idx="0">
                  <c:v>EXÁMENES DE LABORATORIO</c:v>
                </c:pt>
                <c:pt idx="1">
                  <c:v>RADIOGRAFÍAS</c:v>
                </c:pt>
                <c:pt idx="2">
                  <c:v>ECOGRAFÍAS</c:v>
                </c:pt>
                <c:pt idx="3">
                  <c:v>ECOCARDIOGRAMAS</c:v>
                </c:pt>
                <c:pt idx="4">
                  <c:v>MAMOGRAFÍAS</c:v>
                </c:pt>
                <c:pt idx="5">
                  <c:v>TOMOGRAFÍAS</c:v>
                </c:pt>
                <c:pt idx="6">
                  <c:v>URODINAMIA</c:v>
                </c:pt>
              </c:strCache>
            </c:strRef>
          </c:cat>
          <c:val>
            <c:numRef>
              <c:f>'2017- 2023'!$D$62:$D$68</c:f>
              <c:numCache>
                <c:formatCode>#,##0</c:formatCode>
                <c:ptCount val="7"/>
                <c:pt idx="0">
                  <c:v>281153</c:v>
                </c:pt>
                <c:pt idx="1">
                  <c:v>29162</c:v>
                </c:pt>
                <c:pt idx="2">
                  <c:v>23616</c:v>
                </c:pt>
                <c:pt idx="3">
                  <c:v>890</c:v>
                </c:pt>
                <c:pt idx="4">
                  <c:v>1541</c:v>
                </c:pt>
                <c:pt idx="5">
                  <c:v>12605</c:v>
                </c:pt>
                <c:pt idx="6">
                  <c:v>212</c:v>
                </c:pt>
              </c:numCache>
            </c:numRef>
          </c:val>
          <c:extLst>
            <c:ext xmlns:c16="http://schemas.microsoft.com/office/drawing/2014/chart" uri="{C3380CC4-5D6E-409C-BE32-E72D297353CC}">
              <c16:uniqueId val="{00000003-12D5-4922-989A-1E45E3E7FB8D}"/>
            </c:ext>
          </c:extLst>
        </c:ser>
        <c:dLbls>
          <c:showLegendKey val="0"/>
          <c:showVal val="0"/>
          <c:showCatName val="0"/>
          <c:showSerName val="0"/>
          <c:showPercent val="0"/>
          <c:showBubbleSize val="0"/>
        </c:dLbls>
        <c:gapWidth val="150"/>
        <c:shape val="box"/>
        <c:axId val="393040559"/>
        <c:axId val="393036719"/>
        <c:axId val="0"/>
      </c:bar3DChart>
      <c:catAx>
        <c:axId val="39304055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ln>
                  <a:noFill/>
                </a:ln>
                <a:solidFill>
                  <a:schemeClr val="tx1"/>
                </a:solidFill>
                <a:latin typeface="Century Gothic" panose="020B0502020202020204" pitchFamily="34" charset="0"/>
                <a:ea typeface="+mn-ea"/>
                <a:cs typeface="+mn-cs"/>
              </a:defRPr>
            </a:pPr>
            <a:endParaRPr lang="es-CO"/>
          </a:p>
        </c:txPr>
        <c:crossAx val="393036719"/>
        <c:crosses val="autoZero"/>
        <c:auto val="1"/>
        <c:lblAlgn val="ctr"/>
        <c:lblOffset val="100"/>
        <c:noMultiLvlLbl val="0"/>
      </c:catAx>
      <c:valAx>
        <c:axId val="393036719"/>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393040559"/>
        <c:crosses val="autoZero"/>
        <c:crossBetween val="between"/>
        <c:majorUnit val="20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ln>
                <a:noFill/>
              </a:ln>
              <a:solidFill>
                <a:schemeClr val="tx1"/>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41000">
          <a:schemeClr val="accent5">
            <a:lumMod val="40000"/>
            <a:lumOff val="60000"/>
          </a:schemeClr>
        </a:gs>
        <a:gs pos="100000">
          <a:schemeClr val="accent6">
            <a:lumMod val="20000"/>
            <a:lumOff val="80000"/>
          </a:schemeClr>
        </a:gs>
        <a:gs pos="0">
          <a:schemeClr val="bg1"/>
        </a:gs>
        <a:gs pos="79000">
          <a:schemeClr val="bg1"/>
        </a:gs>
      </a:gsLst>
      <a:lin ang="2700000" scaled="1"/>
      <a:tileRect/>
    </a:gradFill>
    <a:ln w="9525" cap="flat" cmpd="sng" algn="ctr">
      <a:noFill/>
      <a:round/>
    </a:ln>
    <a:effectLst/>
  </c:spPr>
  <c:txPr>
    <a:bodyPr/>
    <a:lstStyle/>
    <a:p>
      <a:pPr>
        <a:defRPr sz="1100">
          <a:ln>
            <a:noFill/>
          </a:ln>
          <a:solidFill>
            <a:schemeClr val="tx1"/>
          </a:solidFill>
          <a:latin typeface="Century Gothic" panose="020B0502020202020204" pitchFamily="34" charset="0"/>
        </a:defRPr>
      </a:pPr>
      <a:endParaRPr lang="es-CO"/>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USUARIOS REMITIDOS (Pacientes que salen de la ESE)</a:t>
            </a:r>
          </a:p>
        </c:rich>
      </c:tx>
      <c:overlay val="0"/>
    </c:title>
    <c:autoTitleDeleted val="0"/>
    <c:plotArea>
      <c:layout/>
      <c:barChart>
        <c:barDir val="col"/>
        <c:grouping val="clustered"/>
        <c:varyColors val="0"/>
        <c:ser>
          <c:idx val="0"/>
          <c:order val="0"/>
          <c:tx>
            <c:v>2023</c:v>
          </c:tx>
          <c:spPr>
            <a:solidFill>
              <a:srgbClr val="0070C0"/>
            </a:solidFill>
            <a:scene3d>
              <a:camera prst="orthographicFront"/>
              <a:lightRig rig="threePt" dir="t"/>
            </a:scene3d>
            <a:sp3d>
              <a:bevelT w="190500" h="38100"/>
            </a:sp3d>
          </c:spPr>
          <c:invertIfNegative val="0"/>
          <c:dLbls>
            <c:spPr>
              <a:noFill/>
              <a:ln>
                <a:noFill/>
              </a:ln>
              <a:effectLst/>
            </c:spPr>
            <c:txPr>
              <a:bodyPr/>
              <a:lstStyle/>
              <a:p>
                <a:pPr>
                  <a:defRPr>
                    <a:solidFill>
                      <a:schemeClr val="bg1"/>
                    </a:solidFill>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'2017- 2023'!$B$91:$B$96</c:f>
              <c:strCache>
                <c:ptCount val="6"/>
                <c:pt idx="0">
                  <c:v>ORTOPEDIA</c:v>
                </c:pt>
                <c:pt idx="1">
                  <c:v>GINECOBSTETRICIA</c:v>
                </c:pt>
                <c:pt idx="2">
                  <c:v>M. INTERNA</c:v>
                </c:pt>
                <c:pt idx="3">
                  <c:v>CIRUGIA</c:v>
                </c:pt>
                <c:pt idx="4">
                  <c:v>PEDIATRIA</c:v>
                </c:pt>
                <c:pt idx="5">
                  <c:v>M. GENERAL</c:v>
                </c:pt>
              </c:strCache>
            </c:strRef>
          </c:cat>
          <c:val>
            <c:numRef>
              <c:f>'2017- 2023'!$C$91:$C$96</c:f>
              <c:numCache>
                <c:formatCode>#,##0</c:formatCode>
                <c:ptCount val="6"/>
                <c:pt idx="0">
                  <c:v>203</c:v>
                </c:pt>
                <c:pt idx="1">
                  <c:v>97</c:v>
                </c:pt>
                <c:pt idx="2">
                  <c:v>414</c:v>
                </c:pt>
                <c:pt idx="3">
                  <c:v>337</c:v>
                </c:pt>
                <c:pt idx="4">
                  <c:v>102</c:v>
                </c:pt>
                <c:pt idx="5">
                  <c:v>408</c:v>
                </c:pt>
              </c:numCache>
            </c:numRef>
          </c:val>
          <c:extLst>
            <c:ext xmlns:c16="http://schemas.microsoft.com/office/drawing/2014/chart" uri="{C3380CC4-5D6E-409C-BE32-E72D297353CC}">
              <c16:uniqueId val="{00000000-A540-450C-BBD0-BF0103DEEA64}"/>
            </c:ext>
          </c:extLst>
        </c:ser>
        <c:ser>
          <c:idx val="1"/>
          <c:order val="1"/>
          <c:tx>
            <c:v>2024</c:v>
          </c:tx>
          <c:spPr>
            <a:scene3d>
              <a:camera prst="orthographicFront"/>
              <a:lightRig rig="threePt" dir="t"/>
            </a:scene3d>
            <a:sp3d>
              <a:bevelT w="190500" h="38100"/>
            </a:sp3d>
          </c:spPr>
          <c:invertIfNegative val="0"/>
          <c:dLbls>
            <c:spPr>
              <a:noFill/>
              <a:ln>
                <a:noFill/>
              </a:ln>
              <a:effectLst/>
            </c:sp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'2017- 2023'!$B$91:$B$96</c:f>
              <c:strCache>
                <c:ptCount val="6"/>
                <c:pt idx="0">
                  <c:v>ORTOPEDIA</c:v>
                </c:pt>
                <c:pt idx="1">
                  <c:v>GINECOBSTETRICIA</c:v>
                </c:pt>
                <c:pt idx="2">
                  <c:v>M. INTERNA</c:v>
                </c:pt>
                <c:pt idx="3">
                  <c:v>CIRUGIA</c:v>
                </c:pt>
                <c:pt idx="4">
                  <c:v>PEDIATRIA</c:v>
                </c:pt>
                <c:pt idx="5">
                  <c:v>M. GENERAL</c:v>
                </c:pt>
              </c:strCache>
            </c:strRef>
          </c:cat>
          <c:val>
            <c:numRef>
              <c:f>'2017- 2023'!$D$91:$D$96</c:f>
              <c:numCache>
                <c:formatCode>#,##0</c:formatCode>
                <c:ptCount val="6"/>
                <c:pt idx="0">
                  <c:v>179</c:v>
                </c:pt>
                <c:pt idx="1">
                  <c:v>81</c:v>
                </c:pt>
                <c:pt idx="2">
                  <c:v>508</c:v>
                </c:pt>
                <c:pt idx="3">
                  <c:v>315</c:v>
                </c:pt>
                <c:pt idx="4">
                  <c:v>105</c:v>
                </c:pt>
                <c:pt idx="5">
                  <c:v>421</c:v>
                </c:pt>
              </c:numCache>
            </c:numRef>
          </c:val>
          <c:extLst>
            <c:ext xmlns:c16="http://schemas.microsoft.com/office/drawing/2014/chart" uri="{C3380CC4-5D6E-409C-BE32-E72D297353CC}">
              <c16:uniqueId val="{00000001-A540-450C-BBD0-BF0103DEEA64}"/>
            </c:ext>
          </c:extLst>
        </c:ser>
        <c:dLbls>
          <c:showLegendKey val="0"/>
          <c:showVal val="0"/>
          <c:showCatName val="0"/>
          <c:showSerName val="0"/>
          <c:showPercent val="0"/>
          <c:showBubbleSize val="0"/>
        </c:dLbls>
        <c:gapWidth val="150"/>
        <c:axId val="209492992"/>
        <c:axId val="209502976"/>
      </c:barChart>
      <c:catAx>
        <c:axId val="209492992"/>
        <c:scaling>
          <c:orientation val="minMax"/>
        </c:scaling>
        <c:delete val="0"/>
        <c:axPos val="b"/>
        <c:numFmt formatCode="General" sourceLinked="0"/>
        <c:majorTickMark val="none"/>
        <c:minorTickMark val="none"/>
        <c:tickLblPos val="nextTo"/>
        <c:txPr>
          <a:bodyPr/>
          <a:lstStyle/>
          <a:p>
            <a:pPr>
              <a:defRPr sz="900" b="1"/>
            </a:pPr>
            <a:endParaRPr lang="es-CO"/>
          </a:p>
        </c:txPr>
        <c:crossAx val="209502976"/>
        <c:crosses val="autoZero"/>
        <c:auto val="1"/>
        <c:lblAlgn val="ctr"/>
        <c:lblOffset val="100"/>
        <c:noMultiLvlLbl val="0"/>
      </c:catAx>
      <c:valAx>
        <c:axId val="209502976"/>
        <c:scaling>
          <c:orientation val="minMax"/>
        </c:scaling>
        <c:delete val="0"/>
        <c:axPos val="l"/>
        <c:majorGridlines>
          <c:spPr>
            <a:ln>
              <a:solidFill>
                <a:schemeClr val="bg1"/>
              </a:solidFill>
            </a:ln>
          </c:spPr>
        </c:majorGridlines>
        <c:numFmt formatCode="#,##0" sourceLinked="1"/>
        <c:majorTickMark val="none"/>
        <c:minorTickMark val="none"/>
        <c:tickLblPos val="nextTo"/>
        <c:crossAx val="209492992"/>
        <c:crosses val="autoZero"/>
        <c:crossBetween val="between"/>
      </c:valAx>
      <c:spPr>
        <a:noFill/>
      </c:spPr>
    </c:plotArea>
    <c:legend>
      <c:legendPos val="r"/>
      <c:overlay val="0"/>
    </c:legend>
    <c:plotVisOnly val="1"/>
    <c:dispBlanksAs val="gap"/>
    <c:showDLblsOverMax val="0"/>
  </c:chart>
  <c:spPr>
    <a:gradFill>
      <a:gsLst>
        <a:gs pos="2083">
          <a:schemeClr val="bg1"/>
        </a:gs>
        <a:gs pos="90000">
          <a:schemeClr val="accent1">
            <a:lumMod val="50000"/>
            <a:lumOff val="50000"/>
          </a:schemeClr>
        </a:gs>
        <a:gs pos="10000">
          <a:schemeClr val="accent2">
            <a:lumMod val="10000"/>
            <a:lumOff val="90000"/>
          </a:schemeClr>
        </a:gs>
        <a:gs pos="50000">
          <a:schemeClr val="bg1"/>
        </a:gs>
        <a:gs pos="100000">
          <a:schemeClr val="bg1"/>
        </a:gs>
      </a:gsLst>
      <a:lin ang="5400000" scaled="0"/>
    </a:gradFill>
    <a:ln>
      <a:solidFill>
        <a:schemeClr val="bg1"/>
      </a:solidFill>
    </a:ln>
  </c:spPr>
  <c:txPr>
    <a:bodyPr/>
    <a:lstStyle/>
    <a:p>
      <a:pPr>
        <a:defRPr sz="1000">
          <a:ln>
            <a:noFill/>
          </a:ln>
          <a:solidFill>
            <a:schemeClr val="tx1"/>
          </a:solidFill>
          <a:latin typeface="Century Gothic" pitchFamily="34" charset="0"/>
        </a:defRPr>
      </a:pPr>
      <a:endParaRPr lang="es-C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USUARIOS ACEPTADOS (Pacientes que ingresan a la ESE)</a:t>
            </a:r>
          </a:p>
        </c:rich>
      </c:tx>
      <c:overlay val="0"/>
    </c:title>
    <c:autoTitleDeleted val="0"/>
    <c:plotArea>
      <c:layout/>
      <c:barChart>
        <c:barDir val="col"/>
        <c:grouping val="clustered"/>
        <c:varyColors val="0"/>
        <c:ser>
          <c:idx val="0"/>
          <c:order val="0"/>
          <c:tx>
            <c:v>2023</c:v>
          </c:tx>
          <c:spPr>
            <a:solidFill>
              <a:srgbClr val="0070C0"/>
            </a:solidFill>
            <a:scene3d>
              <a:camera prst="orthographicFront"/>
              <a:lightRig rig="threePt" dir="t"/>
            </a:scene3d>
            <a:sp3d>
              <a:bevelT w="190500" h="38100"/>
            </a:sp3d>
          </c:spPr>
          <c:invertIfNegative val="0"/>
          <c:dLbls>
            <c:dLbl>
              <c:idx val="5"/>
              <c:spPr>
                <a:noFill/>
                <a:ln>
                  <a:noFill/>
                </a:ln>
                <a:effectLst/>
              </c:spPr>
              <c:txPr>
                <a:bodyPr rot="-5400000" vert="horz"/>
                <a:lstStyle/>
                <a:p>
                  <a:pPr>
                    <a:defRPr>
                      <a:solidFill>
                        <a:schemeClr val="tx1"/>
                      </a:solidFill>
                    </a:defRPr>
                  </a:pPr>
                  <a:endParaRPr lang="es-CO"/>
                </a:p>
              </c:txPr>
              <c:dLblPos val="inEnd"/>
              <c:showLegendKey val="0"/>
              <c:showVal val="1"/>
              <c:showCatName val="0"/>
              <c:showSerName val="0"/>
              <c:showPercent val="0"/>
              <c:showBubbleSize val="0"/>
              <c:extLst>
                <c:ext xmlns:c16="http://schemas.microsoft.com/office/drawing/2014/chart" uri="{C3380CC4-5D6E-409C-BE32-E72D297353CC}">
                  <c16:uniqueId val="{00000000-7FCF-4BB5-854E-2DBB2C68AA83}"/>
                </c:ext>
              </c:extLst>
            </c:dLbl>
            <c:spPr>
              <a:noFill/>
              <a:ln>
                <a:noFill/>
              </a:ln>
              <a:effectLst/>
            </c:spPr>
            <c:txPr>
              <a:bodyPr rot="-5400000" vert="horz"/>
              <a:lstStyle/>
              <a:p>
                <a:pPr>
                  <a:defRPr>
                    <a:solidFill>
                      <a:schemeClr val="bg1"/>
                    </a:solidFill>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'2017- 2023'!$B$102:$B$107</c:f>
              <c:strCache>
                <c:ptCount val="6"/>
                <c:pt idx="0">
                  <c:v>ORTOPEDIA</c:v>
                </c:pt>
                <c:pt idx="1">
                  <c:v>GINECOBSTETRICIA</c:v>
                </c:pt>
                <c:pt idx="2">
                  <c:v>M. INTERNA</c:v>
                </c:pt>
                <c:pt idx="3">
                  <c:v>CIRUGIA</c:v>
                </c:pt>
                <c:pt idx="4">
                  <c:v>PEDIATRIA</c:v>
                </c:pt>
                <c:pt idx="5">
                  <c:v>MEDICINA GENERAL</c:v>
                </c:pt>
              </c:strCache>
            </c:strRef>
          </c:cat>
          <c:val>
            <c:numRef>
              <c:f>'2017- 2023'!$C$102:$C$107</c:f>
              <c:numCache>
                <c:formatCode>#,##0</c:formatCode>
                <c:ptCount val="6"/>
                <c:pt idx="0">
                  <c:v>2230</c:v>
                </c:pt>
                <c:pt idx="1">
                  <c:v>1179</c:v>
                </c:pt>
                <c:pt idx="2">
                  <c:v>1419</c:v>
                </c:pt>
                <c:pt idx="3">
                  <c:v>1449</c:v>
                </c:pt>
                <c:pt idx="4">
                  <c:v>981</c:v>
                </c:pt>
                <c:pt idx="5">
                  <c:v>118</c:v>
                </c:pt>
              </c:numCache>
            </c:numRef>
          </c:val>
          <c:extLst>
            <c:ext xmlns:c16="http://schemas.microsoft.com/office/drawing/2014/chart" uri="{C3380CC4-5D6E-409C-BE32-E72D297353CC}">
              <c16:uniqueId val="{00000001-7FCF-4BB5-854E-2DBB2C68AA83}"/>
            </c:ext>
          </c:extLst>
        </c:ser>
        <c:ser>
          <c:idx val="1"/>
          <c:order val="1"/>
          <c:tx>
            <c:v>2024</c:v>
          </c:tx>
          <c:spPr>
            <a:scene3d>
              <a:camera prst="orthographicFront"/>
              <a:lightRig rig="threePt" dir="t"/>
            </a:scene3d>
            <a:sp3d>
              <a:bevelT w="190500" h="38100"/>
            </a:sp3d>
          </c:spPr>
          <c:invertIfNegative val="0"/>
          <c:dLbls>
            <c:spPr>
              <a:noFill/>
              <a:ln>
                <a:noFill/>
              </a:ln>
              <a:effectLst/>
            </c:spPr>
            <c:txPr>
              <a:bodyPr rot="-5400000" vert="horz"/>
              <a:lstStyle/>
              <a:p>
                <a:pPr>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'2017- 2023'!$B$102:$B$107</c:f>
              <c:strCache>
                <c:ptCount val="6"/>
                <c:pt idx="0">
                  <c:v>ORTOPEDIA</c:v>
                </c:pt>
                <c:pt idx="1">
                  <c:v>GINECOBSTETRICIA</c:v>
                </c:pt>
                <c:pt idx="2">
                  <c:v>M. INTERNA</c:v>
                </c:pt>
                <c:pt idx="3">
                  <c:v>CIRUGIA</c:v>
                </c:pt>
                <c:pt idx="4">
                  <c:v>PEDIATRIA</c:v>
                </c:pt>
                <c:pt idx="5">
                  <c:v>MEDICINA GENERAL</c:v>
                </c:pt>
              </c:strCache>
            </c:strRef>
          </c:cat>
          <c:val>
            <c:numRef>
              <c:f>'2017- 2023'!$D$102:$D$107</c:f>
              <c:numCache>
                <c:formatCode>#,##0</c:formatCode>
                <c:ptCount val="6"/>
                <c:pt idx="0">
                  <c:v>2805</c:v>
                </c:pt>
                <c:pt idx="1">
                  <c:v>1300</c:v>
                </c:pt>
                <c:pt idx="2">
                  <c:v>2094</c:v>
                </c:pt>
                <c:pt idx="3">
                  <c:v>1633</c:v>
                </c:pt>
                <c:pt idx="4">
                  <c:v>1173</c:v>
                </c:pt>
                <c:pt idx="5">
                  <c:v>242</c:v>
                </c:pt>
              </c:numCache>
            </c:numRef>
          </c:val>
          <c:extLst>
            <c:ext xmlns:c16="http://schemas.microsoft.com/office/drawing/2014/chart" uri="{C3380CC4-5D6E-409C-BE32-E72D297353CC}">
              <c16:uniqueId val="{00000002-7FCF-4BB5-854E-2DBB2C68AA83}"/>
            </c:ext>
          </c:extLst>
        </c:ser>
        <c:dLbls>
          <c:showLegendKey val="0"/>
          <c:showVal val="0"/>
          <c:showCatName val="0"/>
          <c:showSerName val="0"/>
          <c:showPercent val="0"/>
          <c:showBubbleSize val="0"/>
        </c:dLbls>
        <c:gapWidth val="150"/>
        <c:axId val="209567104"/>
        <c:axId val="209572992"/>
      </c:barChart>
      <c:catAx>
        <c:axId val="209567104"/>
        <c:scaling>
          <c:orientation val="minMax"/>
        </c:scaling>
        <c:delete val="0"/>
        <c:axPos val="b"/>
        <c:numFmt formatCode="General" sourceLinked="0"/>
        <c:majorTickMark val="none"/>
        <c:minorTickMark val="none"/>
        <c:tickLblPos val="nextTo"/>
        <c:txPr>
          <a:bodyPr/>
          <a:lstStyle/>
          <a:p>
            <a:pPr>
              <a:defRPr sz="900" b="1"/>
            </a:pPr>
            <a:endParaRPr lang="es-CO"/>
          </a:p>
        </c:txPr>
        <c:crossAx val="209572992"/>
        <c:crosses val="autoZero"/>
        <c:auto val="1"/>
        <c:lblAlgn val="ctr"/>
        <c:lblOffset val="100"/>
        <c:noMultiLvlLbl val="0"/>
      </c:catAx>
      <c:valAx>
        <c:axId val="209572992"/>
        <c:scaling>
          <c:orientation val="minMax"/>
        </c:scaling>
        <c:delete val="0"/>
        <c:axPos val="l"/>
        <c:majorGridlines>
          <c:spPr>
            <a:ln>
              <a:solidFill>
                <a:schemeClr val="bg1"/>
              </a:solidFill>
            </a:ln>
          </c:spPr>
        </c:majorGridlines>
        <c:numFmt formatCode="#,##0" sourceLinked="1"/>
        <c:majorTickMark val="none"/>
        <c:minorTickMark val="none"/>
        <c:tickLblPos val="nextTo"/>
        <c:crossAx val="209567104"/>
        <c:crosses val="autoZero"/>
        <c:crossBetween val="between"/>
      </c:valAx>
      <c:spPr>
        <a:noFill/>
      </c:spPr>
    </c:plotArea>
    <c:legend>
      <c:legendPos val="r"/>
      <c:overlay val="0"/>
    </c:legend>
    <c:plotVisOnly val="1"/>
    <c:dispBlanksAs val="gap"/>
    <c:showDLblsOverMax val="0"/>
  </c:chart>
  <c:spPr>
    <a:gradFill>
      <a:gsLst>
        <a:gs pos="2083">
          <a:schemeClr val="bg1"/>
        </a:gs>
        <a:gs pos="10000">
          <a:schemeClr val="accent1">
            <a:lumMod val="50000"/>
            <a:lumOff val="50000"/>
          </a:schemeClr>
        </a:gs>
        <a:gs pos="91000">
          <a:schemeClr val="accent2">
            <a:lumMod val="10000"/>
            <a:lumOff val="90000"/>
          </a:schemeClr>
        </a:gs>
        <a:gs pos="50000">
          <a:schemeClr val="bg1"/>
        </a:gs>
        <a:gs pos="100000">
          <a:schemeClr val="bg1"/>
        </a:gs>
      </a:gsLst>
      <a:lin ang="5400000" scaled="0"/>
    </a:gradFill>
    <a:ln>
      <a:solidFill>
        <a:schemeClr val="bg1"/>
      </a:solidFill>
    </a:ln>
  </c:spPr>
  <c:txPr>
    <a:bodyPr/>
    <a:lstStyle/>
    <a:p>
      <a:pPr>
        <a:defRPr sz="1000">
          <a:solidFill>
            <a:schemeClr val="tx1"/>
          </a:solidFill>
          <a:latin typeface="Century Gothic" pitchFamily="34" charset="0"/>
        </a:defRPr>
      </a:pPr>
      <a:endParaRPr lang="es-C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a:t>SATISFACCION GLOBAL COMPARATIVO</a:t>
            </a:r>
            <a:r>
              <a:rPr lang="en-US" sz="1800" b="1" baseline="0"/>
              <a:t> 2023 - 2024</a:t>
            </a:r>
            <a:endParaRPr lang="en-US" sz="1800" b="1"/>
          </a:p>
        </c:rich>
      </c:tx>
      <c:layout>
        <c:manualLayout>
          <c:xMode val="edge"/>
          <c:yMode val="edge"/>
          <c:x val="0.2407215820524285"/>
          <c:y val="6.4650612148739864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pieChart>
        <c:varyColors val="1"/>
        <c:ser>
          <c:idx val="0"/>
          <c:order val="0"/>
          <c:tx>
            <c:strRef>
              <c:f>Hoja1!$I$21</c:f>
              <c:strCache>
                <c:ptCount val="1"/>
                <c:pt idx="0">
                  <c:v>SATISFACCION GLOBAL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2BC-45E4-BD4D-79714BD71C0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2BC-45E4-BD4D-79714BD71C09}"/>
              </c:ext>
            </c:extLst>
          </c:dPt>
          <c:dLbls>
            <c:dLbl>
              <c:idx val="0"/>
              <c:layout>
                <c:manualLayout>
                  <c:x val="-6.3178040244969381E-3"/>
                  <c:y val="1.94316856226305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2BC-45E4-BD4D-79714BD71C09}"/>
                </c:ext>
              </c:extLst>
            </c:dLbl>
            <c:dLbl>
              <c:idx val="1"/>
              <c:layout>
                <c:manualLayout>
                  <c:x val="1.1652230971128609E-2"/>
                  <c:y val="-2.39672645086030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2BC-45E4-BD4D-79714BD71C09}"/>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Hoja1!$J$20:$K$20</c:f>
              <c:numCache>
                <c:formatCode>General</c:formatCode>
                <c:ptCount val="2"/>
                <c:pt idx="0">
                  <c:v>2023</c:v>
                </c:pt>
                <c:pt idx="1">
                  <c:v>2024</c:v>
                </c:pt>
              </c:numCache>
            </c:numRef>
          </c:cat>
          <c:val>
            <c:numRef>
              <c:f>Hoja1!$J$21:$K$21</c:f>
              <c:numCache>
                <c:formatCode>0.00%</c:formatCode>
                <c:ptCount val="2"/>
                <c:pt idx="0" formatCode="0%">
                  <c:v>0.96</c:v>
                </c:pt>
                <c:pt idx="1">
                  <c:v>0.90300000000000002</c:v>
                </c:pt>
              </c:numCache>
            </c:numRef>
          </c:val>
          <c:extLst>
            <c:ext xmlns:c16="http://schemas.microsoft.com/office/drawing/2014/chart" uri="{C3380CC4-5D6E-409C-BE32-E72D297353CC}">
              <c16:uniqueId val="{00000004-02BC-45E4-BD4D-79714BD71C0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RECOMENDARIA LA IPS A FAMILIARES Y AMIGOS 2023 - 2024</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pieChart>
        <c:varyColors val="1"/>
        <c:ser>
          <c:idx val="0"/>
          <c:order val="0"/>
          <c:tx>
            <c:strRef>
              <c:f>Hoja1!$L$21</c:f>
              <c:strCache>
                <c:ptCount val="1"/>
                <c:pt idx="0">
                  <c:v>RECOMENDARIA LA IPS A FAMILIARES Y AMIGOS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14F-4C5D-8979-B78E9800718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14F-4C5D-8979-B78E98007180}"/>
              </c:ext>
            </c:extLst>
          </c:dPt>
          <c:dLbls>
            <c:dLbl>
              <c:idx val="0"/>
              <c:layout>
                <c:manualLayout>
                  <c:x val="-1.0433500256603884E-2"/>
                  <c:y val="1.06846474529067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14F-4C5D-8979-B78E98007180}"/>
                </c:ext>
              </c:extLst>
            </c:dLbl>
            <c:dLbl>
              <c:idx val="1"/>
              <c:layout>
                <c:manualLayout>
                  <c:x val="1.0329244270297912E-2"/>
                  <c:y val="-1.13163519540181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14F-4C5D-8979-B78E98007180}"/>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s-CO"/>
              </a:p>
            </c:txPr>
            <c:showLegendKey val="0"/>
            <c:showVal val="0"/>
            <c:showCatName val="0"/>
            <c:showSerName val="0"/>
            <c:showPercent val="0"/>
            <c:showBubbleSize val="0"/>
            <c:extLst>
              <c:ext xmlns:c15="http://schemas.microsoft.com/office/drawing/2012/chart" uri="{CE6537A1-D6FC-4f65-9D91-7224C49458BB}"/>
            </c:extLst>
          </c:dLbls>
          <c:cat>
            <c:numRef>
              <c:f>Hoja1!$M$20:$N$20</c:f>
              <c:numCache>
                <c:formatCode>General</c:formatCode>
                <c:ptCount val="2"/>
                <c:pt idx="0">
                  <c:v>2023</c:v>
                </c:pt>
                <c:pt idx="1">
                  <c:v>2024</c:v>
                </c:pt>
              </c:numCache>
            </c:numRef>
          </c:cat>
          <c:val>
            <c:numRef>
              <c:f>Hoja1!$M$21:$N$21</c:f>
              <c:numCache>
                <c:formatCode>0%</c:formatCode>
                <c:ptCount val="2"/>
                <c:pt idx="0">
                  <c:v>0.97</c:v>
                </c:pt>
                <c:pt idx="1">
                  <c:v>0.94899999999999995</c:v>
                </c:pt>
              </c:numCache>
            </c:numRef>
          </c:val>
          <c:extLst>
            <c:ext xmlns:c16="http://schemas.microsoft.com/office/drawing/2014/chart" uri="{C3380CC4-5D6E-409C-BE32-E72D297353CC}">
              <c16:uniqueId val="{00000004-414F-4C5D-8979-B78E9800718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a:t>COMPARATIVO PQRS-F AÑO 2023 - 2024</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Hoja1!$B$12</c:f>
              <c:strCache>
                <c:ptCount val="1"/>
                <c:pt idx="0">
                  <c:v>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Hoja1!$A$13:$A$17</c:f>
              <c:strCache>
                <c:ptCount val="5"/>
                <c:pt idx="0">
                  <c:v>Peticiones</c:v>
                </c:pt>
                <c:pt idx="1">
                  <c:v>Quejas</c:v>
                </c:pt>
                <c:pt idx="2">
                  <c:v>Reclamaciones</c:v>
                </c:pt>
                <c:pt idx="3">
                  <c:v>Sugerencias</c:v>
                </c:pt>
                <c:pt idx="4">
                  <c:v>Felicitaciones</c:v>
                </c:pt>
              </c:strCache>
            </c:strRef>
          </c:cat>
          <c:val>
            <c:numRef>
              <c:f>Hoja1!$B$13:$B$17</c:f>
              <c:numCache>
                <c:formatCode>General</c:formatCode>
                <c:ptCount val="5"/>
                <c:pt idx="0">
                  <c:v>13</c:v>
                </c:pt>
                <c:pt idx="1">
                  <c:v>149</c:v>
                </c:pt>
                <c:pt idx="2">
                  <c:v>8</c:v>
                </c:pt>
                <c:pt idx="3">
                  <c:v>17</c:v>
                </c:pt>
                <c:pt idx="4">
                  <c:v>405</c:v>
                </c:pt>
              </c:numCache>
            </c:numRef>
          </c:val>
          <c:extLst>
            <c:ext xmlns:c16="http://schemas.microsoft.com/office/drawing/2014/chart" uri="{C3380CC4-5D6E-409C-BE32-E72D297353CC}">
              <c16:uniqueId val="{00000000-BE55-433E-942D-CB586EBDB4A7}"/>
            </c:ext>
          </c:extLst>
        </c:ser>
        <c:ser>
          <c:idx val="1"/>
          <c:order val="1"/>
          <c:tx>
            <c:strRef>
              <c:f>Hoja1!$C$12</c:f>
              <c:strCache>
                <c:ptCount val="1"/>
                <c:pt idx="0">
                  <c:v>2024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Hoja1!$A$13:$A$17</c:f>
              <c:strCache>
                <c:ptCount val="5"/>
                <c:pt idx="0">
                  <c:v>Peticiones</c:v>
                </c:pt>
                <c:pt idx="1">
                  <c:v>Quejas</c:v>
                </c:pt>
                <c:pt idx="2">
                  <c:v>Reclamaciones</c:v>
                </c:pt>
                <c:pt idx="3">
                  <c:v>Sugerencias</c:v>
                </c:pt>
                <c:pt idx="4">
                  <c:v>Felicitaciones</c:v>
                </c:pt>
              </c:strCache>
            </c:strRef>
          </c:cat>
          <c:val>
            <c:numRef>
              <c:f>Hoja1!$C$13:$C$17</c:f>
              <c:numCache>
                <c:formatCode>General</c:formatCode>
                <c:ptCount val="5"/>
                <c:pt idx="0">
                  <c:v>40</c:v>
                </c:pt>
                <c:pt idx="1">
                  <c:v>198</c:v>
                </c:pt>
                <c:pt idx="2">
                  <c:v>22</c:v>
                </c:pt>
                <c:pt idx="3">
                  <c:v>8</c:v>
                </c:pt>
                <c:pt idx="4">
                  <c:v>44</c:v>
                </c:pt>
              </c:numCache>
            </c:numRef>
          </c:val>
          <c:extLst>
            <c:ext xmlns:c16="http://schemas.microsoft.com/office/drawing/2014/chart" uri="{C3380CC4-5D6E-409C-BE32-E72D297353CC}">
              <c16:uniqueId val="{00000001-BE55-433E-942D-CB586EBDB4A7}"/>
            </c:ext>
          </c:extLst>
        </c:ser>
        <c:dLbls>
          <c:showLegendKey val="0"/>
          <c:showVal val="0"/>
          <c:showCatName val="0"/>
          <c:showSerName val="0"/>
          <c:showPercent val="0"/>
          <c:showBubbleSize val="0"/>
        </c:dLbls>
        <c:gapWidth val="219"/>
        <c:overlap val="-27"/>
        <c:axId val="1122859584"/>
        <c:axId val="1122862080"/>
      </c:barChart>
      <c:catAx>
        <c:axId val="1122859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CO"/>
          </a:p>
        </c:txPr>
        <c:crossAx val="1122862080"/>
        <c:crosses val="autoZero"/>
        <c:auto val="1"/>
        <c:lblAlgn val="ctr"/>
        <c:lblOffset val="100"/>
        <c:noMultiLvlLbl val="0"/>
      </c:catAx>
      <c:valAx>
        <c:axId val="112286208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12285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b="1" dirty="0"/>
              <a:t>PROCESOS</a:t>
            </a:r>
            <a:r>
              <a:rPr lang="es-CO" b="1" baseline="0" dirty="0"/>
              <a:t> JURIDICOS</a:t>
            </a:r>
            <a:endParaRPr lang="es-CO"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percentStacked"/>
        <c:varyColors val="0"/>
        <c:ser>
          <c:idx val="0"/>
          <c:order val="0"/>
          <c:tx>
            <c:strRef>
              <c:f>Hoja1!$B$21</c:f>
              <c:strCache>
                <c:ptCount val="1"/>
                <c:pt idx="0">
                  <c:v>AÑOS DE LOS HECHOS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val>
            <c:numRef>
              <c:f>Hoja1!$B$22:$B$33</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val>
          <c:smooth val="0"/>
          <c:extLst>
            <c:ext xmlns:c16="http://schemas.microsoft.com/office/drawing/2014/chart" uri="{C3380CC4-5D6E-409C-BE32-E72D297353CC}">
              <c16:uniqueId val="{00000000-5397-474F-ACE4-DD5B9AAE5357}"/>
            </c:ext>
          </c:extLst>
        </c:ser>
        <c:ser>
          <c:idx val="1"/>
          <c:order val="1"/>
          <c:tx>
            <c:strRef>
              <c:f>Hoja1!$C$21</c:f>
              <c:strCache>
                <c:ptCount val="1"/>
                <c:pt idx="0">
                  <c:v>TOTAL PROCESOS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val>
            <c:numRef>
              <c:f>Hoja1!$C$22:$C$33</c:f>
              <c:numCache>
                <c:formatCode>General</c:formatCode>
                <c:ptCount val="12"/>
                <c:pt idx="0">
                  <c:v>2</c:v>
                </c:pt>
                <c:pt idx="1">
                  <c:v>5</c:v>
                </c:pt>
                <c:pt idx="2">
                  <c:v>4</c:v>
                </c:pt>
                <c:pt idx="3">
                  <c:v>9</c:v>
                </c:pt>
                <c:pt idx="4">
                  <c:v>10</c:v>
                </c:pt>
                <c:pt idx="5">
                  <c:v>2</c:v>
                </c:pt>
                <c:pt idx="6">
                  <c:v>3</c:v>
                </c:pt>
                <c:pt idx="7">
                  <c:v>0</c:v>
                </c:pt>
                <c:pt idx="8">
                  <c:v>1</c:v>
                </c:pt>
                <c:pt idx="9">
                  <c:v>0</c:v>
                </c:pt>
                <c:pt idx="10">
                  <c:v>6</c:v>
                </c:pt>
                <c:pt idx="11">
                  <c:v>2</c:v>
                </c:pt>
              </c:numCache>
            </c:numRef>
          </c:val>
          <c:smooth val="0"/>
          <c:extLst>
            <c:ext xmlns:c16="http://schemas.microsoft.com/office/drawing/2014/chart" uri="{C3380CC4-5D6E-409C-BE32-E72D297353CC}">
              <c16:uniqueId val="{00000001-5397-474F-ACE4-DD5B9AAE5357}"/>
            </c:ext>
          </c:extLst>
        </c:ser>
        <c:dLbls>
          <c:showLegendKey val="0"/>
          <c:showVal val="0"/>
          <c:showCatName val="0"/>
          <c:showSerName val="0"/>
          <c:showPercent val="0"/>
          <c:showBubbleSize val="0"/>
        </c:dLbls>
        <c:marker val="1"/>
        <c:smooth val="0"/>
        <c:axId val="792383103"/>
        <c:axId val="792383583"/>
      </c:lineChart>
      <c:catAx>
        <c:axId val="792383103"/>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792383583"/>
        <c:crosses val="autoZero"/>
        <c:auto val="1"/>
        <c:lblAlgn val="ctr"/>
        <c:lblOffset val="100"/>
        <c:noMultiLvlLbl val="0"/>
      </c:catAx>
      <c:valAx>
        <c:axId val="79238358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7923831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b="1" dirty="0"/>
              <a:t>PROCESOS</a:t>
            </a:r>
            <a:r>
              <a:rPr lang="es-CO" b="1" baseline="0" dirty="0"/>
              <a:t> JURIDICOS</a:t>
            </a:r>
            <a:endParaRPr lang="es-CO"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percentStacked"/>
        <c:varyColors val="0"/>
        <c:ser>
          <c:idx val="0"/>
          <c:order val="0"/>
          <c:tx>
            <c:strRef>
              <c:f>Hoja1!$B$21</c:f>
              <c:strCache>
                <c:ptCount val="1"/>
                <c:pt idx="0">
                  <c:v>AÑOS DE LOS HECHOS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val>
            <c:numRef>
              <c:f>Hoja1!$B$22:$B$33</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val>
          <c:smooth val="0"/>
          <c:extLst>
            <c:ext xmlns:c16="http://schemas.microsoft.com/office/drawing/2014/chart" uri="{C3380CC4-5D6E-409C-BE32-E72D297353CC}">
              <c16:uniqueId val="{00000000-5397-474F-ACE4-DD5B9AAE5357}"/>
            </c:ext>
          </c:extLst>
        </c:ser>
        <c:ser>
          <c:idx val="1"/>
          <c:order val="1"/>
          <c:tx>
            <c:strRef>
              <c:f>Hoja1!$C$21</c:f>
              <c:strCache>
                <c:ptCount val="1"/>
                <c:pt idx="0">
                  <c:v>TOTAL PROCESOS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val>
            <c:numRef>
              <c:f>Hoja1!$C$22:$C$33</c:f>
              <c:numCache>
                <c:formatCode>General</c:formatCode>
                <c:ptCount val="12"/>
                <c:pt idx="0">
                  <c:v>2</c:v>
                </c:pt>
                <c:pt idx="1">
                  <c:v>5</c:v>
                </c:pt>
                <c:pt idx="2">
                  <c:v>4</c:v>
                </c:pt>
                <c:pt idx="3">
                  <c:v>9</c:v>
                </c:pt>
                <c:pt idx="4">
                  <c:v>10</c:v>
                </c:pt>
                <c:pt idx="5">
                  <c:v>2</c:v>
                </c:pt>
                <c:pt idx="6">
                  <c:v>3</c:v>
                </c:pt>
                <c:pt idx="7">
                  <c:v>0</c:v>
                </c:pt>
                <c:pt idx="8">
                  <c:v>1</c:v>
                </c:pt>
                <c:pt idx="9">
                  <c:v>0</c:v>
                </c:pt>
                <c:pt idx="10">
                  <c:v>6</c:v>
                </c:pt>
                <c:pt idx="11">
                  <c:v>2</c:v>
                </c:pt>
              </c:numCache>
            </c:numRef>
          </c:val>
          <c:smooth val="0"/>
          <c:extLst>
            <c:ext xmlns:c16="http://schemas.microsoft.com/office/drawing/2014/chart" uri="{C3380CC4-5D6E-409C-BE32-E72D297353CC}">
              <c16:uniqueId val="{00000001-5397-474F-ACE4-DD5B9AAE5357}"/>
            </c:ext>
          </c:extLst>
        </c:ser>
        <c:dLbls>
          <c:showLegendKey val="0"/>
          <c:showVal val="0"/>
          <c:showCatName val="0"/>
          <c:showSerName val="0"/>
          <c:showPercent val="0"/>
          <c:showBubbleSize val="0"/>
        </c:dLbls>
        <c:marker val="1"/>
        <c:smooth val="0"/>
        <c:axId val="792383103"/>
        <c:axId val="792383583"/>
      </c:lineChart>
      <c:catAx>
        <c:axId val="792383103"/>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792383583"/>
        <c:crosses val="autoZero"/>
        <c:auto val="1"/>
        <c:lblAlgn val="ctr"/>
        <c:lblOffset val="100"/>
        <c:noMultiLvlLbl val="0"/>
      </c:catAx>
      <c:valAx>
        <c:axId val="79238358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7923831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a:t>PROCESOS</a:t>
            </a:r>
            <a:r>
              <a:rPr lang="es-CO" baseline="0"/>
              <a:t> CONTRACTUALES</a:t>
            </a:r>
            <a:endParaRPr lang="es-C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Hoja1!$C$3</c:f>
              <c:strCache>
                <c:ptCount val="1"/>
                <c:pt idx="0">
                  <c:v>2023</c:v>
                </c:pt>
              </c:strCache>
            </c:strRef>
          </c:tx>
          <c:spPr>
            <a:solidFill>
              <a:schemeClr val="accent1"/>
            </a:solidFill>
            <a:ln>
              <a:noFill/>
            </a:ln>
            <a:effectLst/>
            <a:sp3d/>
          </c:spPr>
          <c:invertIfNegative val="0"/>
          <c:cat>
            <c:strRef>
              <c:f>Hoja1!$B$4:$B$10</c:f>
              <c:strCache>
                <c:ptCount val="7"/>
                <c:pt idx="0">
                  <c:v>Prestacion de los servicios </c:v>
                </c:pt>
                <c:pt idx="1">
                  <c:v>Arrendamiento </c:v>
                </c:pt>
                <c:pt idx="2">
                  <c:v>Comodato</c:v>
                </c:pt>
                <c:pt idx="3">
                  <c:v>Comprovante </c:v>
                </c:pt>
                <c:pt idx="4">
                  <c:v>Atípico  Inversión </c:v>
                </c:pt>
                <c:pt idx="5">
                  <c:v>Interadministrativo </c:v>
                </c:pt>
                <c:pt idx="6">
                  <c:v>Suministros </c:v>
                </c:pt>
              </c:strCache>
            </c:strRef>
          </c:cat>
          <c:val>
            <c:numRef>
              <c:f>Hoja1!$C$4:$C$10</c:f>
              <c:numCache>
                <c:formatCode>General</c:formatCode>
                <c:ptCount val="7"/>
                <c:pt idx="0">
                  <c:v>104</c:v>
                </c:pt>
                <c:pt idx="1">
                  <c:v>8</c:v>
                </c:pt>
                <c:pt idx="2">
                  <c:v>1</c:v>
                </c:pt>
                <c:pt idx="3">
                  <c:v>9</c:v>
                </c:pt>
                <c:pt idx="4">
                  <c:v>1</c:v>
                </c:pt>
                <c:pt idx="5">
                  <c:v>2</c:v>
                </c:pt>
                <c:pt idx="6">
                  <c:v>2</c:v>
                </c:pt>
              </c:numCache>
            </c:numRef>
          </c:val>
          <c:extLst>
            <c:ext xmlns:c16="http://schemas.microsoft.com/office/drawing/2014/chart" uri="{C3380CC4-5D6E-409C-BE32-E72D297353CC}">
              <c16:uniqueId val="{00000000-6182-4CD1-8805-1EC727054C96}"/>
            </c:ext>
          </c:extLst>
        </c:ser>
        <c:ser>
          <c:idx val="1"/>
          <c:order val="1"/>
          <c:tx>
            <c:strRef>
              <c:f>Hoja1!$D$3</c:f>
              <c:strCache>
                <c:ptCount val="1"/>
                <c:pt idx="0">
                  <c:v>2024</c:v>
                </c:pt>
              </c:strCache>
            </c:strRef>
          </c:tx>
          <c:spPr>
            <a:solidFill>
              <a:schemeClr val="accent2"/>
            </a:solidFill>
            <a:ln>
              <a:noFill/>
            </a:ln>
            <a:effectLst/>
            <a:sp3d/>
          </c:spPr>
          <c:invertIfNegative val="0"/>
          <c:cat>
            <c:strRef>
              <c:f>Hoja1!$B$4:$B$10</c:f>
              <c:strCache>
                <c:ptCount val="7"/>
                <c:pt idx="0">
                  <c:v>Prestacion de los servicios </c:v>
                </c:pt>
                <c:pt idx="1">
                  <c:v>Arrendamiento </c:v>
                </c:pt>
                <c:pt idx="2">
                  <c:v>Comodato</c:v>
                </c:pt>
                <c:pt idx="3">
                  <c:v>Comprovante </c:v>
                </c:pt>
                <c:pt idx="4">
                  <c:v>Atípico  Inversión </c:v>
                </c:pt>
                <c:pt idx="5">
                  <c:v>Interadministrativo </c:v>
                </c:pt>
                <c:pt idx="6">
                  <c:v>Suministros </c:v>
                </c:pt>
              </c:strCache>
            </c:strRef>
          </c:cat>
          <c:val>
            <c:numRef>
              <c:f>Hoja1!$D$4:$D$10</c:f>
              <c:numCache>
                <c:formatCode>General</c:formatCode>
                <c:ptCount val="7"/>
                <c:pt idx="0">
                  <c:v>194</c:v>
                </c:pt>
                <c:pt idx="1">
                  <c:v>12</c:v>
                </c:pt>
                <c:pt idx="2">
                  <c:v>1</c:v>
                </c:pt>
                <c:pt idx="3">
                  <c:v>13</c:v>
                </c:pt>
                <c:pt idx="4">
                  <c:v>1</c:v>
                </c:pt>
                <c:pt idx="5">
                  <c:v>1</c:v>
                </c:pt>
                <c:pt idx="6">
                  <c:v>9</c:v>
                </c:pt>
              </c:numCache>
            </c:numRef>
          </c:val>
          <c:extLst>
            <c:ext xmlns:c16="http://schemas.microsoft.com/office/drawing/2014/chart" uri="{C3380CC4-5D6E-409C-BE32-E72D297353CC}">
              <c16:uniqueId val="{00000001-6182-4CD1-8805-1EC727054C96}"/>
            </c:ext>
          </c:extLst>
        </c:ser>
        <c:dLbls>
          <c:showLegendKey val="0"/>
          <c:showVal val="0"/>
          <c:showCatName val="0"/>
          <c:showSerName val="0"/>
          <c:showPercent val="0"/>
          <c:showBubbleSize val="0"/>
        </c:dLbls>
        <c:gapWidth val="150"/>
        <c:shape val="box"/>
        <c:axId val="707615055"/>
        <c:axId val="707616975"/>
        <c:axId val="0"/>
      </c:bar3DChart>
      <c:catAx>
        <c:axId val="70761505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707616975"/>
        <c:crosses val="autoZero"/>
        <c:auto val="1"/>
        <c:lblAlgn val="ctr"/>
        <c:lblOffset val="100"/>
        <c:noMultiLvlLbl val="0"/>
      </c:catAx>
      <c:valAx>
        <c:axId val="7076169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7076150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p:cNvSpPr>
            <a:spLocks noGrp="1"/>
          </p:cNvSpPr>
          <p:nvPr>
            <p:ph type="dt" sz="half" idx="10"/>
          </p:nvPr>
        </p:nvSpPr>
        <p:spPr/>
        <p:txBody>
          <a:bodyPr/>
          <a:lstStyle/>
          <a:p>
            <a:fld id="{B666C4AF-9071-4E82-9625-7807D7EF8DA8}" type="datetimeFigureOut">
              <a:rPr lang="es-CO" smtClean="0"/>
              <a:t>20/03/2025</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D3A6B17-D1EE-4C74-8A80-6A06502C7309}" type="slidenum">
              <a:rPr lang="es-CO" smtClean="0"/>
              <a:t>‹Nº›</a:t>
            </a:fld>
            <a:endParaRPr lang="es-CO"/>
          </a:p>
        </p:txBody>
      </p:sp>
    </p:spTree>
    <p:extLst>
      <p:ext uri="{BB962C8B-B14F-4D97-AF65-F5344CB8AC3E}">
        <p14:creationId xmlns:p14="http://schemas.microsoft.com/office/powerpoint/2010/main" val="730056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B666C4AF-9071-4E82-9625-7807D7EF8DA8}" type="datetimeFigureOut">
              <a:rPr lang="es-CO" smtClean="0"/>
              <a:t>20/03/2025</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D3A6B17-D1EE-4C74-8A80-6A06502C7309}" type="slidenum">
              <a:rPr lang="es-CO" smtClean="0"/>
              <a:t>‹Nº›</a:t>
            </a:fld>
            <a:endParaRPr lang="es-CO"/>
          </a:p>
        </p:txBody>
      </p:sp>
    </p:spTree>
    <p:extLst>
      <p:ext uri="{BB962C8B-B14F-4D97-AF65-F5344CB8AC3E}">
        <p14:creationId xmlns:p14="http://schemas.microsoft.com/office/powerpoint/2010/main" val="2537427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B666C4AF-9071-4E82-9625-7807D7EF8DA8}" type="datetimeFigureOut">
              <a:rPr lang="es-CO" smtClean="0"/>
              <a:t>20/03/2025</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D3A6B17-D1EE-4C74-8A80-6A06502C7309}" type="slidenum">
              <a:rPr lang="es-CO" smtClean="0"/>
              <a:t>‹Nº›</a:t>
            </a:fld>
            <a:endParaRPr lang="es-CO"/>
          </a:p>
        </p:txBody>
      </p:sp>
    </p:spTree>
    <p:extLst>
      <p:ext uri="{BB962C8B-B14F-4D97-AF65-F5344CB8AC3E}">
        <p14:creationId xmlns:p14="http://schemas.microsoft.com/office/powerpoint/2010/main" val="3560562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B666C4AF-9071-4E82-9625-7807D7EF8DA8}" type="datetimeFigureOut">
              <a:rPr lang="es-CO" smtClean="0"/>
              <a:t>20/03/2025</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D3A6B17-D1EE-4C74-8A80-6A06502C7309}" type="slidenum">
              <a:rPr lang="es-CO" smtClean="0"/>
              <a:t>‹Nº›</a:t>
            </a:fld>
            <a:endParaRPr lang="es-CO"/>
          </a:p>
        </p:txBody>
      </p:sp>
    </p:spTree>
    <p:extLst>
      <p:ext uri="{BB962C8B-B14F-4D97-AF65-F5344CB8AC3E}">
        <p14:creationId xmlns:p14="http://schemas.microsoft.com/office/powerpoint/2010/main" val="3039724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B666C4AF-9071-4E82-9625-7807D7EF8DA8}" type="datetimeFigureOut">
              <a:rPr lang="es-CO" smtClean="0"/>
              <a:t>20/03/2025</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DD3A6B17-D1EE-4C74-8A80-6A06502C7309}" type="slidenum">
              <a:rPr lang="es-CO" smtClean="0"/>
              <a:t>‹Nº›</a:t>
            </a:fld>
            <a:endParaRPr lang="es-CO"/>
          </a:p>
        </p:txBody>
      </p:sp>
    </p:spTree>
    <p:extLst>
      <p:ext uri="{BB962C8B-B14F-4D97-AF65-F5344CB8AC3E}">
        <p14:creationId xmlns:p14="http://schemas.microsoft.com/office/powerpoint/2010/main" val="2361154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B666C4AF-9071-4E82-9625-7807D7EF8DA8}" type="datetimeFigureOut">
              <a:rPr lang="es-CO" smtClean="0"/>
              <a:t>20/03/2025</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DD3A6B17-D1EE-4C74-8A80-6A06502C7309}" type="slidenum">
              <a:rPr lang="es-CO" smtClean="0"/>
              <a:t>‹Nº›</a:t>
            </a:fld>
            <a:endParaRPr lang="es-CO"/>
          </a:p>
        </p:txBody>
      </p:sp>
    </p:spTree>
    <p:extLst>
      <p:ext uri="{BB962C8B-B14F-4D97-AF65-F5344CB8AC3E}">
        <p14:creationId xmlns:p14="http://schemas.microsoft.com/office/powerpoint/2010/main" val="1068161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666C4AF-9071-4E82-9625-7807D7EF8DA8}" type="datetimeFigureOut">
              <a:rPr lang="es-CO" smtClean="0"/>
              <a:t>20/03/2025</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DD3A6B17-D1EE-4C74-8A80-6A06502C7309}" type="slidenum">
              <a:rPr lang="es-CO" smtClean="0"/>
              <a:t>‹Nº›</a:t>
            </a:fld>
            <a:endParaRPr lang="es-CO"/>
          </a:p>
        </p:txBody>
      </p:sp>
    </p:spTree>
    <p:extLst>
      <p:ext uri="{BB962C8B-B14F-4D97-AF65-F5344CB8AC3E}">
        <p14:creationId xmlns:p14="http://schemas.microsoft.com/office/powerpoint/2010/main" val="2071480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B666C4AF-9071-4E82-9625-7807D7EF8DA8}" type="datetimeFigureOut">
              <a:rPr lang="es-CO" smtClean="0"/>
              <a:t>20/03/2025</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D3A6B17-D1EE-4C74-8A80-6A06502C7309}" type="slidenum">
              <a:rPr lang="es-CO" smtClean="0"/>
              <a:t>‹Nº›</a:t>
            </a:fld>
            <a:endParaRPr lang="es-CO"/>
          </a:p>
        </p:txBody>
      </p:sp>
    </p:spTree>
    <p:extLst>
      <p:ext uri="{BB962C8B-B14F-4D97-AF65-F5344CB8AC3E}">
        <p14:creationId xmlns:p14="http://schemas.microsoft.com/office/powerpoint/2010/main" val="4294389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B666C4AF-9071-4E82-9625-7807D7EF8DA8}" type="datetimeFigureOut">
              <a:rPr lang="es-CO" smtClean="0"/>
              <a:t>20/03/2025</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D3A6B17-D1EE-4C74-8A80-6A06502C7309}" type="slidenum">
              <a:rPr lang="es-CO" smtClean="0"/>
              <a:t>‹Nº›</a:t>
            </a:fld>
            <a:endParaRPr lang="es-CO"/>
          </a:p>
        </p:txBody>
      </p:sp>
    </p:spTree>
    <p:extLst>
      <p:ext uri="{BB962C8B-B14F-4D97-AF65-F5344CB8AC3E}">
        <p14:creationId xmlns:p14="http://schemas.microsoft.com/office/powerpoint/2010/main" val="2362323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B666C4AF-9071-4E82-9625-7807D7EF8DA8}" type="datetimeFigureOut">
              <a:rPr lang="es-CO" smtClean="0"/>
              <a:t>20/03/2025</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D3A6B17-D1EE-4C74-8A80-6A06502C7309}" type="slidenum">
              <a:rPr lang="es-CO" smtClean="0"/>
              <a:t>‹Nº›</a:t>
            </a:fld>
            <a:endParaRPr lang="es-CO"/>
          </a:p>
        </p:txBody>
      </p:sp>
    </p:spTree>
    <p:extLst>
      <p:ext uri="{BB962C8B-B14F-4D97-AF65-F5344CB8AC3E}">
        <p14:creationId xmlns:p14="http://schemas.microsoft.com/office/powerpoint/2010/main" val="2350812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B666C4AF-9071-4E82-9625-7807D7EF8DA8}" type="datetimeFigureOut">
              <a:rPr lang="es-CO" smtClean="0"/>
              <a:t>20/03/2025</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D3A6B17-D1EE-4C74-8A80-6A06502C7309}" type="slidenum">
              <a:rPr lang="es-CO" smtClean="0"/>
              <a:t>‹Nº›</a:t>
            </a:fld>
            <a:endParaRPr lang="es-CO"/>
          </a:p>
        </p:txBody>
      </p:sp>
    </p:spTree>
    <p:extLst>
      <p:ext uri="{BB962C8B-B14F-4D97-AF65-F5344CB8AC3E}">
        <p14:creationId xmlns:p14="http://schemas.microsoft.com/office/powerpoint/2010/main" val="170658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66C4AF-9071-4E82-9625-7807D7EF8DA8}" type="datetimeFigureOut">
              <a:rPr lang="es-CO" smtClean="0"/>
              <a:t>20/03/2025</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3A6B17-D1EE-4C74-8A80-6A06502C7309}" type="slidenum">
              <a:rPr lang="es-CO" smtClean="0"/>
              <a:t>‹Nº›</a:t>
            </a:fld>
            <a:endParaRPr lang="es-CO"/>
          </a:p>
        </p:txBody>
      </p:sp>
    </p:spTree>
    <p:extLst>
      <p:ext uri="{BB962C8B-B14F-4D97-AF65-F5344CB8AC3E}">
        <p14:creationId xmlns:p14="http://schemas.microsoft.com/office/powerpoint/2010/main" val="3457292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5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58465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ítulo 4">
            <a:extLst>
              <a:ext uri="{FF2B5EF4-FFF2-40B4-BE49-F238E27FC236}">
                <a16:creationId xmlns:a16="http://schemas.microsoft.com/office/drawing/2014/main" id="{4A49E1E5-1022-CE66-2674-4C9F786FFECB}"/>
              </a:ext>
            </a:extLst>
          </p:cNvPr>
          <p:cNvSpPr txBox="1">
            <a:spLocks/>
          </p:cNvSpPr>
          <p:nvPr/>
        </p:nvSpPr>
        <p:spPr>
          <a:xfrm>
            <a:off x="-804169" y="-430815"/>
            <a:ext cx="9362243" cy="26768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5400" b="1" dirty="0">
                <a:solidFill>
                  <a:srgbClr val="0070C0"/>
                </a:solidFill>
                <a:latin typeface="Arial" panose="020B0604020202020204" pitchFamily="34" charset="0"/>
                <a:cs typeface="Arial" panose="020B0604020202020204" pitchFamily="34" charset="0"/>
              </a:rPr>
              <a:t>PRESUPUESTO </a:t>
            </a:r>
          </a:p>
        </p:txBody>
      </p:sp>
      <p:pic>
        <p:nvPicPr>
          <p:cNvPr id="7" name="Imagen 6">
            <a:extLst>
              <a:ext uri="{FF2B5EF4-FFF2-40B4-BE49-F238E27FC236}">
                <a16:creationId xmlns:a16="http://schemas.microsoft.com/office/drawing/2014/main" id="{B67395E7-0ED4-327A-0E41-9A3C3AF04BEA}"/>
              </a:ext>
            </a:extLst>
          </p:cNvPr>
          <p:cNvPicPr>
            <a:picLocks noChangeAspect="1"/>
          </p:cNvPicPr>
          <p:nvPr/>
        </p:nvPicPr>
        <p:blipFill>
          <a:blip r:embed="rId3"/>
          <a:stretch>
            <a:fillRect/>
          </a:stretch>
        </p:blipFill>
        <p:spPr>
          <a:xfrm>
            <a:off x="2812156" y="1433419"/>
            <a:ext cx="5834695" cy="4268540"/>
          </a:xfrm>
          <a:prstGeom prst="rect">
            <a:avLst/>
          </a:prstGeom>
        </p:spPr>
      </p:pic>
    </p:spTree>
    <p:extLst>
      <p:ext uri="{BB962C8B-B14F-4D97-AF65-F5344CB8AC3E}">
        <p14:creationId xmlns:p14="http://schemas.microsoft.com/office/powerpoint/2010/main" val="3965508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Imagen 7">
            <a:extLst>
              <a:ext uri="{FF2B5EF4-FFF2-40B4-BE49-F238E27FC236}">
                <a16:creationId xmlns:a16="http://schemas.microsoft.com/office/drawing/2014/main" id="{736DDE49-D209-FEDF-1894-B0960C674E4A}"/>
              </a:ext>
            </a:extLst>
          </p:cNvPr>
          <p:cNvPicPr>
            <a:picLocks noChangeAspect="1"/>
          </p:cNvPicPr>
          <p:nvPr/>
        </p:nvPicPr>
        <p:blipFill>
          <a:blip r:embed="rId3"/>
          <a:stretch>
            <a:fillRect/>
          </a:stretch>
        </p:blipFill>
        <p:spPr>
          <a:xfrm>
            <a:off x="2348485" y="108988"/>
            <a:ext cx="7287642" cy="5753903"/>
          </a:xfrm>
          <a:prstGeom prst="rect">
            <a:avLst/>
          </a:prstGeom>
        </p:spPr>
      </p:pic>
    </p:spTree>
    <p:extLst>
      <p:ext uri="{BB962C8B-B14F-4D97-AF65-F5344CB8AC3E}">
        <p14:creationId xmlns:p14="http://schemas.microsoft.com/office/powerpoint/2010/main" val="4138562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Imagen 7">
            <a:extLst>
              <a:ext uri="{FF2B5EF4-FFF2-40B4-BE49-F238E27FC236}">
                <a16:creationId xmlns:a16="http://schemas.microsoft.com/office/drawing/2014/main" id="{4D9AD623-ADE9-7188-7F52-7D735EA6DCC2}"/>
              </a:ext>
            </a:extLst>
          </p:cNvPr>
          <p:cNvPicPr>
            <a:picLocks noChangeAspect="1"/>
          </p:cNvPicPr>
          <p:nvPr/>
        </p:nvPicPr>
        <p:blipFill>
          <a:blip r:embed="rId3"/>
          <a:stretch>
            <a:fillRect/>
          </a:stretch>
        </p:blipFill>
        <p:spPr>
          <a:xfrm>
            <a:off x="1852716" y="94300"/>
            <a:ext cx="8354591" cy="5858693"/>
          </a:xfrm>
          <a:prstGeom prst="rect">
            <a:avLst/>
          </a:prstGeom>
        </p:spPr>
      </p:pic>
    </p:spTree>
    <p:extLst>
      <p:ext uri="{BB962C8B-B14F-4D97-AF65-F5344CB8AC3E}">
        <p14:creationId xmlns:p14="http://schemas.microsoft.com/office/powerpoint/2010/main" val="1969743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Imagen 7">
            <a:extLst>
              <a:ext uri="{FF2B5EF4-FFF2-40B4-BE49-F238E27FC236}">
                <a16:creationId xmlns:a16="http://schemas.microsoft.com/office/drawing/2014/main" id="{8F8446A6-337D-4118-83C4-2B879C463C39}"/>
              </a:ext>
            </a:extLst>
          </p:cNvPr>
          <p:cNvPicPr>
            <a:picLocks noChangeAspect="1"/>
          </p:cNvPicPr>
          <p:nvPr/>
        </p:nvPicPr>
        <p:blipFill>
          <a:blip r:embed="rId3"/>
          <a:stretch>
            <a:fillRect/>
          </a:stretch>
        </p:blipFill>
        <p:spPr>
          <a:xfrm>
            <a:off x="1985389" y="84775"/>
            <a:ext cx="8221222" cy="5877745"/>
          </a:xfrm>
          <a:prstGeom prst="rect">
            <a:avLst/>
          </a:prstGeom>
        </p:spPr>
      </p:pic>
    </p:spTree>
    <p:extLst>
      <p:ext uri="{BB962C8B-B14F-4D97-AF65-F5344CB8AC3E}">
        <p14:creationId xmlns:p14="http://schemas.microsoft.com/office/powerpoint/2010/main" val="2583717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ítulo 4">
            <a:extLst>
              <a:ext uri="{FF2B5EF4-FFF2-40B4-BE49-F238E27FC236}">
                <a16:creationId xmlns:a16="http://schemas.microsoft.com/office/drawing/2014/main" id="{4A49E1E5-1022-CE66-2674-4C9F786FFECB}"/>
              </a:ext>
            </a:extLst>
          </p:cNvPr>
          <p:cNvSpPr txBox="1">
            <a:spLocks/>
          </p:cNvSpPr>
          <p:nvPr/>
        </p:nvSpPr>
        <p:spPr>
          <a:xfrm>
            <a:off x="838200" y="1407691"/>
            <a:ext cx="10515600" cy="31508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5400" b="1" dirty="0">
                <a:solidFill>
                  <a:srgbClr val="0070C0"/>
                </a:solidFill>
                <a:latin typeface="Arial" panose="020B0604020202020204" pitchFamily="34" charset="0"/>
                <a:cs typeface="Arial" panose="020B0604020202020204" pitchFamily="34" charset="0"/>
              </a:rPr>
              <a:t>ESTADOS FINANCIEROS</a:t>
            </a:r>
          </a:p>
        </p:txBody>
      </p:sp>
    </p:spTree>
    <p:extLst>
      <p:ext uri="{BB962C8B-B14F-4D97-AF65-F5344CB8AC3E}">
        <p14:creationId xmlns:p14="http://schemas.microsoft.com/office/powerpoint/2010/main" val="2023886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0BEC52A8-FE93-0E88-4782-9309BAD6A372}"/>
              </a:ext>
            </a:extLst>
          </p:cNvPr>
          <p:cNvPicPr>
            <a:picLocks noChangeAspect="1"/>
          </p:cNvPicPr>
          <p:nvPr/>
        </p:nvPicPr>
        <p:blipFill>
          <a:blip r:embed="rId3"/>
          <a:stretch>
            <a:fillRect/>
          </a:stretch>
        </p:blipFill>
        <p:spPr>
          <a:xfrm>
            <a:off x="2121032" y="1769882"/>
            <a:ext cx="7719513" cy="3318236"/>
          </a:xfrm>
          <a:prstGeom prst="rect">
            <a:avLst/>
          </a:prstGeom>
        </p:spPr>
      </p:pic>
    </p:spTree>
    <p:extLst>
      <p:ext uri="{BB962C8B-B14F-4D97-AF65-F5344CB8AC3E}">
        <p14:creationId xmlns:p14="http://schemas.microsoft.com/office/powerpoint/2010/main" val="893762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n 4">
            <a:extLst>
              <a:ext uri="{FF2B5EF4-FFF2-40B4-BE49-F238E27FC236}">
                <a16:creationId xmlns:a16="http://schemas.microsoft.com/office/drawing/2014/main" id="{26F5DF87-30F3-EC92-819A-C0E745279F36}"/>
              </a:ext>
            </a:extLst>
          </p:cNvPr>
          <p:cNvPicPr>
            <a:picLocks noChangeAspect="1"/>
          </p:cNvPicPr>
          <p:nvPr/>
        </p:nvPicPr>
        <p:blipFill>
          <a:blip r:embed="rId3"/>
          <a:stretch>
            <a:fillRect/>
          </a:stretch>
        </p:blipFill>
        <p:spPr>
          <a:xfrm>
            <a:off x="2499810" y="900229"/>
            <a:ext cx="7192379" cy="4296375"/>
          </a:xfrm>
          <a:prstGeom prst="rect">
            <a:avLst/>
          </a:prstGeom>
        </p:spPr>
      </p:pic>
    </p:spTree>
    <p:extLst>
      <p:ext uri="{BB962C8B-B14F-4D97-AF65-F5344CB8AC3E}">
        <p14:creationId xmlns:p14="http://schemas.microsoft.com/office/powerpoint/2010/main" val="757131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2610CECC-9ABC-1918-5C30-0A8978D3A90E}"/>
              </a:ext>
            </a:extLst>
          </p:cNvPr>
          <p:cNvPicPr>
            <a:picLocks noChangeAspect="1"/>
          </p:cNvPicPr>
          <p:nvPr/>
        </p:nvPicPr>
        <p:blipFill>
          <a:blip r:embed="rId3"/>
          <a:stretch>
            <a:fillRect/>
          </a:stretch>
        </p:blipFill>
        <p:spPr>
          <a:xfrm>
            <a:off x="2399782" y="2065950"/>
            <a:ext cx="7649643" cy="2057687"/>
          </a:xfrm>
          <a:prstGeom prst="rect">
            <a:avLst/>
          </a:prstGeom>
        </p:spPr>
      </p:pic>
    </p:spTree>
    <p:extLst>
      <p:ext uri="{BB962C8B-B14F-4D97-AF65-F5344CB8AC3E}">
        <p14:creationId xmlns:p14="http://schemas.microsoft.com/office/powerpoint/2010/main" val="1514358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40DAA526-DB37-4E7D-4814-00C2DFAC51FA}"/>
              </a:ext>
            </a:extLst>
          </p:cNvPr>
          <p:cNvPicPr>
            <a:picLocks noChangeAspect="1"/>
          </p:cNvPicPr>
          <p:nvPr/>
        </p:nvPicPr>
        <p:blipFill>
          <a:blip r:embed="rId3"/>
          <a:stretch>
            <a:fillRect/>
          </a:stretch>
        </p:blipFill>
        <p:spPr>
          <a:xfrm>
            <a:off x="1791093" y="533792"/>
            <a:ext cx="8003356" cy="5376815"/>
          </a:xfrm>
          <a:prstGeom prst="rect">
            <a:avLst/>
          </a:prstGeom>
        </p:spPr>
      </p:pic>
    </p:spTree>
    <p:extLst>
      <p:ext uri="{BB962C8B-B14F-4D97-AF65-F5344CB8AC3E}">
        <p14:creationId xmlns:p14="http://schemas.microsoft.com/office/powerpoint/2010/main" val="1312694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51DD1C8C-51D5-9EB6-BF52-4577200139C1}"/>
              </a:ext>
            </a:extLst>
          </p:cNvPr>
          <p:cNvPicPr>
            <a:picLocks noChangeAspect="1"/>
          </p:cNvPicPr>
          <p:nvPr/>
        </p:nvPicPr>
        <p:blipFill>
          <a:blip r:embed="rId3"/>
          <a:stretch>
            <a:fillRect/>
          </a:stretch>
        </p:blipFill>
        <p:spPr>
          <a:xfrm>
            <a:off x="1566230" y="2141401"/>
            <a:ext cx="9059539" cy="2762636"/>
          </a:xfrm>
          <a:prstGeom prst="rect">
            <a:avLst/>
          </a:prstGeom>
        </p:spPr>
      </p:pic>
    </p:spTree>
    <p:extLst>
      <p:ext uri="{BB962C8B-B14F-4D97-AF65-F5344CB8AC3E}">
        <p14:creationId xmlns:p14="http://schemas.microsoft.com/office/powerpoint/2010/main" val="3910441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5A73D53A-EB03-18CA-D111-B74ADB4A7F38}"/>
              </a:ext>
            </a:extLst>
          </p:cNvPr>
          <p:cNvPicPr>
            <a:picLocks noChangeAspect="1"/>
          </p:cNvPicPr>
          <p:nvPr/>
        </p:nvPicPr>
        <p:blipFill>
          <a:blip r:embed="rId3"/>
          <a:stretch>
            <a:fillRect/>
          </a:stretch>
        </p:blipFill>
        <p:spPr>
          <a:xfrm>
            <a:off x="2500607" y="681748"/>
            <a:ext cx="7039957" cy="5287113"/>
          </a:xfrm>
          <a:prstGeom prst="rect">
            <a:avLst/>
          </a:prstGeom>
        </p:spPr>
      </p:pic>
    </p:spTree>
    <p:extLst>
      <p:ext uri="{BB962C8B-B14F-4D97-AF65-F5344CB8AC3E}">
        <p14:creationId xmlns:p14="http://schemas.microsoft.com/office/powerpoint/2010/main" val="1055136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ítulo 4">
            <a:extLst>
              <a:ext uri="{FF2B5EF4-FFF2-40B4-BE49-F238E27FC236}">
                <a16:creationId xmlns:a16="http://schemas.microsoft.com/office/drawing/2014/main" id="{4A49E1E5-1022-CE66-2674-4C9F786FFECB}"/>
              </a:ext>
            </a:extLst>
          </p:cNvPr>
          <p:cNvSpPr txBox="1">
            <a:spLocks/>
          </p:cNvSpPr>
          <p:nvPr/>
        </p:nvSpPr>
        <p:spPr>
          <a:xfrm>
            <a:off x="838200" y="1407691"/>
            <a:ext cx="10515600" cy="31508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5400" b="1" dirty="0">
                <a:solidFill>
                  <a:srgbClr val="0070C0"/>
                </a:solidFill>
                <a:latin typeface="Arial" panose="020B0604020202020204" pitchFamily="34" charset="0"/>
                <a:cs typeface="Arial" panose="020B0604020202020204" pitchFamily="34" charset="0"/>
              </a:rPr>
              <a:t>CUMPLIMIENTO DE METAS</a:t>
            </a:r>
          </a:p>
        </p:txBody>
      </p:sp>
    </p:spTree>
    <p:extLst>
      <p:ext uri="{BB962C8B-B14F-4D97-AF65-F5344CB8AC3E}">
        <p14:creationId xmlns:p14="http://schemas.microsoft.com/office/powerpoint/2010/main" val="4209018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2 Marcador de contenido">
            <a:extLst>
              <a:ext uri="{FF2B5EF4-FFF2-40B4-BE49-F238E27FC236}">
                <a16:creationId xmlns:a16="http://schemas.microsoft.com/office/drawing/2014/main" id="{67D543F9-AC66-D580-C9E5-F64EC673FA6D}"/>
              </a:ext>
            </a:extLst>
          </p:cNvPr>
          <p:cNvSpPr txBox="1">
            <a:spLocks/>
          </p:cNvSpPr>
          <p:nvPr/>
        </p:nvSpPr>
        <p:spPr>
          <a:xfrm>
            <a:off x="838200" y="1828800"/>
            <a:ext cx="10515600" cy="3515649"/>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S" sz="3100"/>
              <a:t>En la actualidad la E.S.E. Hospital Yarumal San Juan de Dios, fue aprobado el POA 2024 por la Junta Directiva, esta hoja de ruta tiene siete (7) ejes estratégicos, cada uno con varias estrategias, los cuales se relacionan a continuación:</a:t>
            </a:r>
            <a:endParaRPr lang="es-CO" sz="3100"/>
          </a:p>
          <a:p>
            <a:pPr marL="0" indent="0">
              <a:buFont typeface="Arial" panose="020B0604020202020204" pitchFamily="34" charset="0"/>
              <a:buNone/>
            </a:pPr>
            <a:endParaRPr lang="es-CO"/>
          </a:p>
          <a:p>
            <a:pPr algn="ctr"/>
            <a:r>
              <a:rPr lang="es-ES"/>
              <a:t>Hospital Humano.</a:t>
            </a:r>
            <a:endParaRPr lang="es-CO" sz="2400"/>
          </a:p>
          <a:p>
            <a:pPr algn="ctr"/>
            <a:r>
              <a:rPr lang="es-ES"/>
              <a:t>Hospital Saludable.</a:t>
            </a:r>
            <a:endParaRPr lang="es-CO" sz="2400"/>
          </a:p>
          <a:p>
            <a:pPr algn="ctr"/>
            <a:r>
              <a:rPr lang="es-ES"/>
              <a:t>Hospital Sostenible.</a:t>
            </a:r>
            <a:endParaRPr lang="es-CO" sz="2400"/>
          </a:p>
          <a:p>
            <a:pPr algn="ctr"/>
            <a:r>
              <a:rPr lang="es-ES"/>
              <a:t>Hospital Seguro.</a:t>
            </a:r>
            <a:endParaRPr lang="es-CO" sz="2400"/>
          </a:p>
          <a:p>
            <a:pPr algn="ctr"/>
            <a:r>
              <a:rPr lang="es-ES"/>
              <a:t>Hospital Moderno.</a:t>
            </a:r>
            <a:endParaRPr lang="es-CO" sz="2400"/>
          </a:p>
          <a:p>
            <a:pPr algn="ctr"/>
            <a:r>
              <a:rPr lang="es-ES"/>
              <a:t>Hospital Verde.</a:t>
            </a:r>
            <a:endParaRPr lang="es-CO" sz="2400"/>
          </a:p>
          <a:p>
            <a:pPr algn="ctr"/>
            <a:r>
              <a:rPr lang="es-ES"/>
              <a:t>Hospital Inteligente.</a:t>
            </a:r>
            <a:endParaRPr lang="es-CO" sz="2400"/>
          </a:p>
          <a:p>
            <a:pPr lvl="1"/>
            <a:endParaRPr lang="es-CO" sz="1800" dirty="0"/>
          </a:p>
        </p:txBody>
      </p:sp>
      <p:sp>
        <p:nvSpPr>
          <p:cNvPr id="7" name="1 Rectángulo">
            <a:extLst>
              <a:ext uri="{FF2B5EF4-FFF2-40B4-BE49-F238E27FC236}">
                <a16:creationId xmlns:a16="http://schemas.microsoft.com/office/drawing/2014/main" id="{D68439EA-D313-0E27-46A5-C5312EC48941}"/>
              </a:ext>
            </a:extLst>
          </p:cNvPr>
          <p:cNvSpPr/>
          <p:nvPr/>
        </p:nvSpPr>
        <p:spPr>
          <a:xfrm>
            <a:off x="2910661" y="200689"/>
            <a:ext cx="6628610" cy="923330"/>
          </a:xfrm>
          <a:prstGeom prst="rect">
            <a:avLst/>
          </a:prstGeom>
          <a:noFill/>
        </p:spPr>
        <p:txBody>
          <a:bodyPr wrap="none" lIns="91440" tIns="45720" rIns="91440" bIns="45720">
            <a:spAutoFit/>
          </a:bodyPr>
          <a:lstStyle/>
          <a:p>
            <a:pPr algn="ctr"/>
            <a:r>
              <a:rPr lang="es-E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PLAN DE ACCION 2024</a:t>
            </a:r>
            <a:endParaRPr lang="es-E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8" name="5 CuadroTexto">
            <a:extLst>
              <a:ext uri="{FF2B5EF4-FFF2-40B4-BE49-F238E27FC236}">
                <a16:creationId xmlns:a16="http://schemas.microsoft.com/office/drawing/2014/main" id="{1F8C6922-2C41-970B-E3E2-C8564B79DE7A}"/>
              </a:ext>
            </a:extLst>
          </p:cNvPr>
          <p:cNvSpPr txBox="1"/>
          <p:nvPr/>
        </p:nvSpPr>
        <p:spPr>
          <a:xfrm>
            <a:off x="3727938" y="1121713"/>
            <a:ext cx="4736123" cy="523220"/>
          </a:xfrm>
          <a:prstGeom prst="rect">
            <a:avLst/>
          </a:prstGeom>
          <a:noFill/>
        </p:spPr>
        <p:txBody>
          <a:bodyPr wrap="square" rtlCol="0">
            <a:spAutoFit/>
          </a:bodyPr>
          <a:lstStyle/>
          <a:p>
            <a:pPr algn="ctr"/>
            <a:r>
              <a:rPr lang="es-MX" sz="2800" b="1" dirty="0"/>
              <a:t>PLAN OPERATIVO ANUAL 2024</a:t>
            </a:r>
            <a:endParaRPr lang="es-CO" sz="2800" b="1" dirty="0"/>
          </a:p>
        </p:txBody>
      </p:sp>
    </p:spTree>
    <p:extLst>
      <p:ext uri="{BB962C8B-B14F-4D97-AF65-F5344CB8AC3E}">
        <p14:creationId xmlns:p14="http://schemas.microsoft.com/office/powerpoint/2010/main" val="3584327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4 Rectángulo">
            <a:extLst>
              <a:ext uri="{FF2B5EF4-FFF2-40B4-BE49-F238E27FC236}">
                <a16:creationId xmlns:a16="http://schemas.microsoft.com/office/drawing/2014/main" id="{73F6C6B7-5E56-F23F-6EAE-4ED7C2108228}"/>
              </a:ext>
            </a:extLst>
          </p:cNvPr>
          <p:cNvSpPr/>
          <p:nvPr/>
        </p:nvSpPr>
        <p:spPr>
          <a:xfrm>
            <a:off x="2396366" y="184666"/>
            <a:ext cx="6724188" cy="923330"/>
          </a:xfrm>
          <a:prstGeom prst="rect">
            <a:avLst/>
          </a:prstGeom>
        </p:spPr>
        <p:txBody>
          <a:bodyPr wrap="square">
            <a:spAutoFit/>
          </a:bodyPr>
          <a:lstStyle/>
          <a:p>
            <a:pPr algn="ctr"/>
            <a:r>
              <a:rPr lang="es-E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PLAN DE ACCION 2024</a:t>
            </a:r>
          </a:p>
        </p:txBody>
      </p:sp>
      <p:sp>
        <p:nvSpPr>
          <p:cNvPr id="6" name="5 Rectángulo">
            <a:extLst>
              <a:ext uri="{FF2B5EF4-FFF2-40B4-BE49-F238E27FC236}">
                <a16:creationId xmlns:a16="http://schemas.microsoft.com/office/drawing/2014/main" id="{4D0369E4-4978-42FB-A4C1-534BE874BAEA}"/>
              </a:ext>
            </a:extLst>
          </p:cNvPr>
          <p:cNvSpPr/>
          <p:nvPr/>
        </p:nvSpPr>
        <p:spPr>
          <a:xfrm>
            <a:off x="3592167" y="955596"/>
            <a:ext cx="4729373" cy="523220"/>
          </a:xfrm>
          <a:prstGeom prst="rect">
            <a:avLst/>
          </a:prstGeom>
        </p:spPr>
        <p:txBody>
          <a:bodyPr wrap="none">
            <a:spAutoFit/>
          </a:bodyPr>
          <a:lstStyle/>
          <a:p>
            <a:pPr algn="ctr"/>
            <a:r>
              <a:rPr lang="es-MX" sz="2800" b="1" dirty="0"/>
              <a:t>PLAN OPERATIVO ANUAL 2024</a:t>
            </a:r>
            <a:endParaRPr lang="es-CO" sz="2800" b="1" dirty="0"/>
          </a:p>
        </p:txBody>
      </p:sp>
      <p:sp>
        <p:nvSpPr>
          <p:cNvPr id="7" name="9 Rectángulo">
            <a:extLst>
              <a:ext uri="{FF2B5EF4-FFF2-40B4-BE49-F238E27FC236}">
                <a16:creationId xmlns:a16="http://schemas.microsoft.com/office/drawing/2014/main" id="{3447A80D-DDFD-1257-9068-7E49564F6E46}"/>
              </a:ext>
            </a:extLst>
          </p:cNvPr>
          <p:cNvSpPr/>
          <p:nvPr/>
        </p:nvSpPr>
        <p:spPr>
          <a:xfrm>
            <a:off x="961831" y="1498157"/>
            <a:ext cx="3490247" cy="369332"/>
          </a:xfrm>
          <a:prstGeom prst="rect">
            <a:avLst/>
          </a:prstGeom>
        </p:spPr>
        <p:txBody>
          <a:bodyPr wrap="square">
            <a:spAutoFit/>
          </a:bodyPr>
          <a:lstStyle/>
          <a:p>
            <a:pPr marL="514350" indent="-514350">
              <a:buClr>
                <a:schemeClr val="accent5">
                  <a:lumMod val="50000"/>
                </a:schemeClr>
              </a:buClr>
              <a:buAutoNum type="arabicPeriod"/>
            </a:pPr>
            <a:r>
              <a:rPr lang="es-ES" b="1" dirty="0"/>
              <a:t>HOSPITAL HUMANO</a:t>
            </a:r>
          </a:p>
        </p:txBody>
      </p:sp>
      <p:sp>
        <p:nvSpPr>
          <p:cNvPr id="8" name="2 CuadroTexto">
            <a:extLst>
              <a:ext uri="{FF2B5EF4-FFF2-40B4-BE49-F238E27FC236}">
                <a16:creationId xmlns:a16="http://schemas.microsoft.com/office/drawing/2014/main" id="{C9467810-7C88-1EBD-4FE8-D923CFCAD483}"/>
              </a:ext>
            </a:extLst>
          </p:cNvPr>
          <p:cNvSpPr txBox="1"/>
          <p:nvPr/>
        </p:nvSpPr>
        <p:spPr>
          <a:xfrm>
            <a:off x="949568" y="3200400"/>
            <a:ext cx="8546124" cy="3139321"/>
          </a:xfrm>
          <a:prstGeom prst="rect">
            <a:avLst/>
          </a:prstGeom>
          <a:noFill/>
        </p:spPr>
        <p:txBody>
          <a:bodyPr wrap="square" rtlCol="0">
            <a:spAutoFit/>
          </a:bodyPr>
          <a:lstStyle/>
          <a:p>
            <a:pPr marL="0" lvl="1"/>
            <a:r>
              <a:rPr lang="es-MX" dirty="0"/>
              <a:t>1.1  </a:t>
            </a:r>
            <a:r>
              <a:rPr lang="es-ES" dirty="0"/>
              <a:t>BIENESTAR SOCIAL TOTAL CUMPLIMIENTO :100%</a:t>
            </a:r>
          </a:p>
          <a:p>
            <a:pPr marL="0" lvl="1"/>
            <a:r>
              <a:rPr lang="es-MX" dirty="0"/>
              <a:t>1.2 </a:t>
            </a:r>
            <a:r>
              <a:rPr lang="es-ES" dirty="0"/>
              <a:t>SALUD EN EL TRABAJO TOTAL DE CUMPLIMIENTO: 100%</a:t>
            </a:r>
          </a:p>
          <a:p>
            <a:pPr marL="0" lvl="1"/>
            <a:r>
              <a:rPr lang="es-MX" dirty="0"/>
              <a:t>1.3 </a:t>
            </a:r>
            <a:r>
              <a:rPr lang="es-ES" dirty="0"/>
              <a:t>EMPRESAS FAMILIARMENTE RESPONSABLES (EFR) TOTAL CUMPLIMIENTO : 100%</a:t>
            </a:r>
          </a:p>
          <a:p>
            <a:pPr marL="0" lvl="1"/>
            <a:r>
              <a:rPr lang="es-MX" dirty="0"/>
              <a:t>1.4 </a:t>
            </a:r>
            <a:r>
              <a:rPr lang="es-ES" dirty="0"/>
              <a:t>FORTALECIMIENTO DE COMPETENCIAS TOTAL CUMPLIMIENTO: 83,3% </a:t>
            </a:r>
          </a:p>
          <a:p>
            <a:pPr marL="0" lvl="1"/>
            <a:r>
              <a:rPr lang="es-MX" dirty="0"/>
              <a:t>1.5 </a:t>
            </a:r>
            <a:r>
              <a:rPr lang="es-ES" dirty="0"/>
              <a:t>GESTIÓN LABORAL TOTAL CUMPLIMIENTO: 80% </a:t>
            </a:r>
            <a:endParaRPr lang="es-CO" dirty="0"/>
          </a:p>
          <a:p>
            <a:pPr marL="0" lvl="1"/>
            <a:endParaRPr lang="es-CO" dirty="0"/>
          </a:p>
          <a:p>
            <a:pPr marL="0" lvl="1"/>
            <a:endParaRPr lang="es-CO" dirty="0"/>
          </a:p>
          <a:p>
            <a:pPr marL="0" lvl="1"/>
            <a:endParaRPr lang="es-CO" dirty="0"/>
          </a:p>
          <a:p>
            <a:pPr marL="0" lvl="1"/>
            <a:endParaRPr lang="es-ES" dirty="0"/>
          </a:p>
          <a:p>
            <a:pPr marL="0" lvl="1"/>
            <a:endParaRPr lang="es-CO" dirty="0"/>
          </a:p>
          <a:p>
            <a:endParaRPr lang="es-CO" dirty="0"/>
          </a:p>
        </p:txBody>
      </p:sp>
      <p:sp>
        <p:nvSpPr>
          <p:cNvPr id="9" name="7 Rectángulo">
            <a:extLst>
              <a:ext uri="{FF2B5EF4-FFF2-40B4-BE49-F238E27FC236}">
                <a16:creationId xmlns:a16="http://schemas.microsoft.com/office/drawing/2014/main" id="{106579E4-1673-4A9A-1BA7-F33453DEE852}"/>
              </a:ext>
            </a:extLst>
          </p:cNvPr>
          <p:cNvSpPr/>
          <p:nvPr/>
        </p:nvSpPr>
        <p:spPr>
          <a:xfrm>
            <a:off x="3592167" y="1880541"/>
            <a:ext cx="6717323" cy="1200329"/>
          </a:xfrm>
          <a:prstGeom prst="rect">
            <a:avLst/>
          </a:prstGeom>
        </p:spPr>
        <p:txBody>
          <a:bodyPr wrap="square">
            <a:spAutoFit/>
          </a:bodyPr>
          <a:lstStyle/>
          <a:p>
            <a:r>
              <a:rPr lang="es-ES" b="1" dirty="0"/>
              <a:t>Objetivo: </a:t>
            </a:r>
            <a:r>
              <a:rPr lang="es-ES" dirty="0"/>
              <a:t>Mejorar la satisfacción del Talento Humano con el fin de contar con colaboradores motivados que redundará en la calidad de la atención a pacientes y su familia y contribuir al desarrollo del plan de vida.</a:t>
            </a:r>
            <a:endParaRPr lang="es-CO" dirty="0"/>
          </a:p>
        </p:txBody>
      </p:sp>
    </p:spTree>
    <p:extLst>
      <p:ext uri="{BB962C8B-B14F-4D97-AF65-F5344CB8AC3E}">
        <p14:creationId xmlns:p14="http://schemas.microsoft.com/office/powerpoint/2010/main" val="1602038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5 Rectángulo">
            <a:extLst>
              <a:ext uri="{FF2B5EF4-FFF2-40B4-BE49-F238E27FC236}">
                <a16:creationId xmlns:a16="http://schemas.microsoft.com/office/drawing/2014/main" id="{FAB1D9F5-2768-1F4E-F510-457A0ED2F14A}"/>
              </a:ext>
            </a:extLst>
          </p:cNvPr>
          <p:cNvSpPr/>
          <p:nvPr/>
        </p:nvSpPr>
        <p:spPr>
          <a:xfrm>
            <a:off x="2910649" y="114273"/>
            <a:ext cx="6628610" cy="923330"/>
          </a:xfrm>
          <a:prstGeom prst="rect">
            <a:avLst/>
          </a:prstGeom>
        </p:spPr>
        <p:txBody>
          <a:bodyPr wrap="none">
            <a:spAutoFit/>
          </a:bodyPr>
          <a:lstStyle/>
          <a:p>
            <a:pPr algn="ctr"/>
            <a:r>
              <a:rPr lang="es-E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PLAN DE ACCION 2024</a:t>
            </a:r>
          </a:p>
        </p:txBody>
      </p:sp>
      <p:sp>
        <p:nvSpPr>
          <p:cNvPr id="6" name="6 Rectángulo">
            <a:extLst>
              <a:ext uri="{FF2B5EF4-FFF2-40B4-BE49-F238E27FC236}">
                <a16:creationId xmlns:a16="http://schemas.microsoft.com/office/drawing/2014/main" id="{C9A70720-3D2D-8731-D808-26AA448CD3DD}"/>
              </a:ext>
            </a:extLst>
          </p:cNvPr>
          <p:cNvSpPr/>
          <p:nvPr/>
        </p:nvSpPr>
        <p:spPr>
          <a:xfrm>
            <a:off x="3731313" y="1037603"/>
            <a:ext cx="4729373" cy="523220"/>
          </a:xfrm>
          <a:prstGeom prst="rect">
            <a:avLst/>
          </a:prstGeom>
        </p:spPr>
        <p:txBody>
          <a:bodyPr wrap="none">
            <a:spAutoFit/>
          </a:bodyPr>
          <a:lstStyle/>
          <a:p>
            <a:pPr algn="ctr"/>
            <a:r>
              <a:rPr lang="es-MX" sz="2800" b="1" dirty="0"/>
              <a:t>PLAN OPERATIVO ANUAL 2024</a:t>
            </a:r>
            <a:endParaRPr lang="es-CO" sz="2800" b="1" dirty="0"/>
          </a:p>
        </p:txBody>
      </p:sp>
      <p:sp>
        <p:nvSpPr>
          <p:cNvPr id="7" name="7 Rectángulo">
            <a:extLst>
              <a:ext uri="{FF2B5EF4-FFF2-40B4-BE49-F238E27FC236}">
                <a16:creationId xmlns:a16="http://schemas.microsoft.com/office/drawing/2014/main" id="{475AB260-FD3F-F35A-4DFD-3E60D4A0D14D}"/>
              </a:ext>
            </a:extLst>
          </p:cNvPr>
          <p:cNvSpPr/>
          <p:nvPr/>
        </p:nvSpPr>
        <p:spPr>
          <a:xfrm>
            <a:off x="867508" y="2930043"/>
            <a:ext cx="5961794" cy="2031325"/>
          </a:xfrm>
          <a:prstGeom prst="rect">
            <a:avLst/>
          </a:prstGeom>
        </p:spPr>
        <p:txBody>
          <a:bodyPr wrap="square">
            <a:spAutoFit/>
          </a:bodyPr>
          <a:lstStyle/>
          <a:p>
            <a:pPr lvl="1"/>
            <a:endParaRPr lang="es-ES" dirty="0"/>
          </a:p>
          <a:p>
            <a:pPr lvl="1"/>
            <a:r>
              <a:rPr lang="es-ES" dirty="0"/>
              <a:t>2.1  BAJA COMPLEJIDAD TOTAL CUMPLIMIENTO: 90%</a:t>
            </a:r>
          </a:p>
          <a:p>
            <a:pPr lvl="1"/>
            <a:r>
              <a:rPr lang="es-MX" dirty="0"/>
              <a:t>2.2 MEDIANA COMPLEJIDAD TOTAL CUMPLIMIENTO: 93,1%</a:t>
            </a:r>
          </a:p>
          <a:p>
            <a:pPr lvl="1"/>
            <a:r>
              <a:rPr lang="es-MX" dirty="0"/>
              <a:t>2.3 ALTA COMPLEJIDAD TOTAL CUMPLIMIENTO: 66,6%</a:t>
            </a:r>
          </a:p>
          <a:p>
            <a:pPr lvl="1"/>
            <a:r>
              <a:rPr lang="es-MX" dirty="0"/>
              <a:t>2.4 COVID-19 TOTAL CUMPLIMIENTO : 100% </a:t>
            </a:r>
          </a:p>
          <a:p>
            <a:pPr lvl="1"/>
            <a:r>
              <a:rPr lang="es-MX" dirty="0"/>
              <a:t>2.5 PROGRAMAS SOCIAL TOTAL CUMPLIMIENTO: 100% </a:t>
            </a:r>
            <a:endParaRPr lang="es-CO" dirty="0"/>
          </a:p>
        </p:txBody>
      </p:sp>
      <p:sp>
        <p:nvSpPr>
          <p:cNvPr id="8" name="10 Rectángulo">
            <a:extLst>
              <a:ext uri="{FF2B5EF4-FFF2-40B4-BE49-F238E27FC236}">
                <a16:creationId xmlns:a16="http://schemas.microsoft.com/office/drawing/2014/main" id="{4CA0815C-4BDB-8900-837A-248566032BB9}"/>
              </a:ext>
            </a:extLst>
          </p:cNvPr>
          <p:cNvSpPr/>
          <p:nvPr/>
        </p:nvSpPr>
        <p:spPr>
          <a:xfrm>
            <a:off x="626451" y="1825842"/>
            <a:ext cx="2565189" cy="369332"/>
          </a:xfrm>
          <a:prstGeom prst="rect">
            <a:avLst/>
          </a:prstGeom>
        </p:spPr>
        <p:txBody>
          <a:bodyPr wrap="none">
            <a:spAutoFit/>
          </a:bodyPr>
          <a:lstStyle/>
          <a:p>
            <a:pPr lvl="0"/>
            <a:r>
              <a:rPr lang="es-ES" b="1" dirty="0"/>
              <a:t>2. HOSPITAL SALUDABLE.</a:t>
            </a:r>
            <a:endParaRPr lang="es-CO" dirty="0"/>
          </a:p>
        </p:txBody>
      </p:sp>
      <p:sp>
        <p:nvSpPr>
          <p:cNvPr id="9" name="11 Rectángulo">
            <a:extLst>
              <a:ext uri="{FF2B5EF4-FFF2-40B4-BE49-F238E27FC236}">
                <a16:creationId xmlns:a16="http://schemas.microsoft.com/office/drawing/2014/main" id="{88390225-9F70-72C1-D72F-42247B825880}"/>
              </a:ext>
            </a:extLst>
          </p:cNvPr>
          <p:cNvSpPr/>
          <p:nvPr/>
        </p:nvSpPr>
        <p:spPr>
          <a:xfrm>
            <a:off x="4220740" y="4486981"/>
            <a:ext cx="3127844" cy="923330"/>
          </a:xfrm>
          <a:prstGeom prst="rect">
            <a:avLst/>
          </a:prstGeom>
        </p:spPr>
        <p:txBody>
          <a:bodyPr wrap="none">
            <a:spAutoFit/>
          </a:bodyPr>
          <a:lstStyle/>
          <a:p>
            <a:pPr>
              <a:buClr>
                <a:schemeClr val="accent5">
                  <a:lumMod val="50000"/>
                </a:schemeClr>
              </a:buClr>
            </a:pPr>
            <a:endParaRPr lang="es-ES" b="1" dirty="0"/>
          </a:p>
          <a:p>
            <a:pPr>
              <a:buClr>
                <a:schemeClr val="accent5">
                  <a:lumMod val="50000"/>
                </a:schemeClr>
              </a:buClr>
            </a:pPr>
            <a:endParaRPr lang="es-ES" b="1" dirty="0"/>
          </a:p>
          <a:p>
            <a:pPr>
              <a:buClr>
                <a:schemeClr val="accent5">
                  <a:lumMod val="50000"/>
                </a:schemeClr>
              </a:buClr>
            </a:pPr>
            <a:r>
              <a:rPr lang="es-ES" b="1" dirty="0"/>
              <a:t>HOSPITAL  SALUDABLE : 89,8% </a:t>
            </a:r>
          </a:p>
        </p:txBody>
      </p:sp>
      <p:sp>
        <p:nvSpPr>
          <p:cNvPr id="10" name="12 Rectángulo">
            <a:extLst>
              <a:ext uri="{FF2B5EF4-FFF2-40B4-BE49-F238E27FC236}">
                <a16:creationId xmlns:a16="http://schemas.microsoft.com/office/drawing/2014/main" id="{DD7ECA04-3CCB-5BED-6145-6BE6F3E498F5}"/>
              </a:ext>
            </a:extLst>
          </p:cNvPr>
          <p:cNvSpPr/>
          <p:nvPr/>
        </p:nvSpPr>
        <p:spPr>
          <a:xfrm>
            <a:off x="3191640" y="2191379"/>
            <a:ext cx="7151439" cy="923330"/>
          </a:xfrm>
          <a:prstGeom prst="rect">
            <a:avLst/>
          </a:prstGeom>
        </p:spPr>
        <p:txBody>
          <a:bodyPr wrap="square">
            <a:spAutoFit/>
          </a:bodyPr>
          <a:lstStyle/>
          <a:p>
            <a:r>
              <a:rPr lang="es-ES" b="1" dirty="0"/>
              <a:t>Objetivo</a:t>
            </a:r>
            <a:r>
              <a:rPr lang="es-ES" dirty="0"/>
              <a:t>: Incrementar la </a:t>
            </a:r>
            <a:r>
              <a:rPr lang="es-ES" dirty="0" err="1"/>
              <a:t>resolutividad</a:t>
            </a:r>
            <a:r>
              <a:rPr lang="es-ES" dirty="0"/>
              <a:t> de la prestación del servicio de salud ofertados para alcanzar mejores niveles de salud de la comunidad del norte antioqueño logrando el desarrollo del portafolio de servicios</a:t>
            </a:r>
            <a:endParaRPr lang="es-CO" dirty="0"/>
          </a:p>
        </p:txBody>
      </p:sp>
    </p:spTree>
    <p:extLst>
      <p:ext uri="{BB962C8B-B14F-4D97-AF65-F5344CB8AC3E}">
        <p14:creationId xmlns:p14="http://schemas.microsoft.com/office/powerpoint/2010/main" val="2555738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5 Rectángulo">
            <a:extLst>
              <a:ext uri="{FF2B5EF4-FFF2-40B4-BE49-F238E27FC236}">
                <a16:creationId xmlns:a16="http://schemas.microsoft.com/office/drawing/2014/main" id="{DF77A280-6F0F-47B1-20C3-62BBFAA6C2E7}"/>
              </a:ext>
            </a:extLst>
          </p:cNvPr>
          <p:cNvSpPr/>
          <p:nvPr/>
        </p:nvSpPr>
        <p:spPr>
          <a:xfrm>
            <a:off x="2910649" y="114273"/>
            <a:ext cx="6628610" cy="923330"/>
          </a:xfrm>
          <a:prstGeom prst="rect">
            <a:avLst/>
          </a:prstGeom>
        </p:spPr>
        <p:txBody>
          <a:bodyPr wrap="none">
            <a:spAutoFit/>
          </a:bodyPr>
          <a:lstStyle/>
          <a:p>
            <a:pPr algn="ctr"/>
            <a:r>
              <a:rPr lang="es-E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PLAN DE ACCION 2024</a:t>
            </a:r>
          </a:p>
        </p:txBody>
      </p:sp>
      <p:sp>
        <p:nvSpPr>
          <p:cNvPr id="6" name="6 Rectángulo">
            <a:extLst>
              <a:ext uri="{FF2B5EF4-FFF2-40B4-BE49-F238E27FC236}">
                <a16:creationId xmlns:a16="http://schemas.microsoft.com/office/drawing/2014/main" id="{06415F60-3127-AB2D-E459-EE31320C690C}"/>
              </a:ext>
            </a:extLst>
          </p:cNvPr>
          <p:cNvSpPr/>
          <p:nvPr/>
        </p:nvSpPr>
        <p:spPr>
          <a:xfrm>
            <a:off x="3731313" y="1037603"/>
            <a:ext cx="4729373" cy="523220"/>
          </a:xfrm>
          <a:prstGeom prst="rect">
            <a:avLst/>
          </a:prstGeom>
        </p:spPr>
        <p:txBody>
          <a:bodyPr wrap="none">
            <a:spAutoFit/>
          </a:bodyPr>
          <a:lstStyle/>
          <a:p>
            <a:pPr algn="ctr"/>
            <a:r>
              <a:rPr lang="es-MX" sz="2800" b="1" dirty="0"/>
              <a:t>PLAN OPERATIVO ANUAL 2024</a:t>
            </a:r>
            <a:endParaRPr lang="es-CO" sz="2800" b="1" dirty="0"/>
          </a:p>
        </p:txBody>
      </p:sp>
      <p:sp>
        <p:nvSpPr>
          <p:cNvPr id="7" name="7 Rectángulo">
            <a:extLst>
              <a:ext uri="{FF2B5EF4-FFF2-40B4-BE49-F238E27FC236}">
                <a16:creationId xmlns:a16="http://schemas.microsoft.com/office/drawing/2014/main" id="{498466D2-5F3F-7F07-1E18-79D751E60223}"/>
              </a:ext>
            </a:extLst>
          </p:cNvPr>
          <p:cNvSpPr/>
          <p:nvPr/>
        </p:nvSpPr>
        <p:spPr>
          <a:xfrm>
            <a:off x="629887" y="2960077"/>
            <a:ext cx="7600799" cy="1477328"/>
          </a:xfrm>
          <a:prstGeom prst="rect">
            <a:avLst/>
          </a:prstGeom>
        </p:spPr>
        <p:txBody>
          <a:bodyPr wrap="none">
            <a:spAutoFit/>
          </a:bodyPr>
          <a:lstStyle/>
          <a:p>
            <a:pPr lvl="1"/>
            <a:r>
              <a:rPr lang="es-ES" dirty="0"/>
              <a:t>3.1 FACTURACION Y RADICACION  TOTAL CUMPLIMIENTO: 100%</a:t>
            </a:r>
          </a:p>
          <a:p>
            <a:pPr lvl="1"/>
            <a:r>
              <a:rPr lang="es-MX" dirty="0"/>
              <a:t>3.2 CUENTAS MEDICAS TOTAL CUMPLIMIENTO: 100%</a:t>
            </a:r>
          </a:p>
          <a:p>
            <a:pPr lvl="1"/>
            <a:r>
              <a:rPr lang="es-MX" dirty="0"/>
              <a:t>3.3 CONTRATACION EN SALUD Y MERCADEO TOTAL CUMPLIMIENTO: 66,6%</a:t>
            </a:r>
          </a:p>
          <a:p>
            <a:pPr lvl="1"/>
            <a:r>
              <a:rPr lang="es-MX" dirty="0"/>
              <a:t>3.4 CARTERA TOTAL CUMPLIMIENTO  : 80% </a:t>
            </a:r>
          </a:p>
          <a:p>
            <a:pPr lvl="1"/>
            <a:r>
              <a:rPr lang="es-MX" dirty="0"/>
              <a:t>3.5 APOYO FINANCIERO TOTAL CUMPLIMIENTO: 100% </a:t>
            </a:r>
            <a:endParaRPr lang="es-CO" dirty="0"/>
          </a:p>
        </p:txBody>
      </p:sp>
      <p:sp>
        <p:nvSpPr>
          <p:cNvPr id="8" name="10 Rectángulo">
            <a:extLst>
              <a:ext uri="{FF2B5EF4-FFF2-40B4-BE49-F238E27FC236}">
                <a16:creationId xmlns:a16="http://schemas.microsoft.com/office/drawing/2014/main" id="{D8588FBB-33C6-40BE-8329-0E2549A8857A}"/>
              </a:ext>
            </a:extLst>
          </p:cNvPr>
          <p:cNvSpPr/>
          <p:nvPr/>
        </p:nvSpPr>
        <p:spPr>
          <a:xfrm>
            <a:off x="626451" y="1825842"/>
            <a:ext cx="2607252" cy="369332"/>
          </a:xfrm>
          <a:prstGeom prst="rect">
            <a:avLst/>
          </a:prstGeom>
        </p:spPr>
        <p:txBody>
          <a:bodyPr wrap="none">
            <a:spAutoFit/>
          </a:bodyPr>
          <a:lstStyle/>
          <a:p>
            <a:pPr lvl="0"/>
            <a:r>
              <a:rPr lang="es-ES" b="1" dirty="0"/>
              <a:t>3. HOSPITAL SOSTENIBLE.</a:t>
            </a:r>
            <a:endParaRPr lang="es-CO" dirty="0"/>
          </a:p>
        </p:txBody>
      </p:sp>
      <p:sp>
        <p:nvSpPr>
          <p:cNvPr id="9" name="11 Rectángulo">
            <a:extLst>
              <a:ext uri="{FF2B5EF4-FFF2-40B4-BE49-F238E27FC236}">
                <a16:creationId xmlns:a16="http://schemas.microsoft.com/office/drawing/2014/main" id="{F59E6271-4934-26C2-2F39-A64D4D2B446B}"/>
              </a:ext>
            </a:extLst>
          </p:cNvPr>
          <p:cNvSpPr/>
          <p:nvPr/>
        </p:nvSpPr>
        <p:spPr>
          <a:xfrm>
            <a:off x="4220740" y="5237258"/>
            <a:ext cx="3117007" cy="369332"/>
          </a:xfrm>
          <a:prstGeom prst="rect">
            <a:avLst/>
          </a:prstGeom>
        </p:spPr>
        <p:txBody>
          <a:bodyPr wrap="none">
            <a:spAutoFit/>
          </a:bodyPr>
          <a:lstStyle/>
          <a:p>
            <a:pPr>
              <a:buClr>
                <a:schemeClr val="accent5">
                  <a:lumMod val="50000"/>
                </a:schemeClr>
              </a:buClr>
            </a:pPr>
            <a:r>
              <a:rPr lang="es-ES" b="1" dirty="0"/>
              <a:t>HOSPITAL  SOSTENIBLE: 89,3% </a:t>
            </a:r>
          </a:p>
        </p:txBody>
      </p:sp>
      <p:sp>
        <p:nvSpPr>
          <p:cNvPr id="10" name="4 Rectángulo">
            <a:extLst>
              <a:ext uri="{FF2B5EF4-FFF2-40B4-BE49-F238E27FC236}">
                <a16:creationId xmlns:a16="http://schemas.microsoft.com/office/drawing/2014/main" id="{8F87D643-A48B-2325-9BB6-35173EF0F4C9}"/>
              </a:ext>
            </a:extLst>
          </p:cNvPr>
          <p:cNvSpPr/>
          <p:nvPr/>
        </p:nvSpPr>
        <p:spPr>
          <a:xfrm>
            <a:off x="3352800" y="1825842"/>
            <a:ext cx="6096000" cy="923330"/>
          </a:xfrm>
          <a:prstGeom prst="rect">
            <a:avLst/>
          </a:prstGeom>
        </p:spPr>
        <p:txBody>
          <a:bodyPr>
            <a:spAutoFit/>
          </a:bodyPr>
          <a:lstStyle/>
          <a:p>
            <a:r>
              <a:rPr lang="es-ES" b="1" dirty="0"/>
              <a:t> </a:t>
            </a:r>
            <a:endParaRPr lang="es-CO" dirty="0"/>
          </a:p>
          <a:p>
            <a:r>
              <a:rPr lang="es-ES" b="1" dirty="0"/>
              <a:t>Objetivo: </a:t>
            </a:r>
            <a:r>
              <a:rPr lang="es-ES" dirty="0"/>
              <a:t>Garantizar la sostenibilidad financiera para el apoyo a la atención asistencial de los pacientes y sus familias.</a:t>
            </a:r>
            <a:endParaRPr lang="es-CO" dirty="0"/>
          </a:p>
        </p:txBody>
      </p:sp>
    </p:spTree>
    <p:extLst>
      <p:ext uri="{BB962C8B-B14F-4D97-AF65-F5344CB8AC3E}">
        <p14:creationId xmlns:p14="http://schemas.microsoft.com/office/powerpoint/2010/main" val="1757918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5 Rectángulo">
            <a:extLst>
              <a:ext uri="{FF2B5EF4-FFF2-40B4-BE49-F238E27FC236}">
                <a16:creationId xmlns:a16="http://schemas.microsoft.com/office/drawing/2014/main" id="{59EDBFB8-9FDD-8EA6-95C1-69EE1681D02D}"/>
              </a:ext>
            </a:extLst>
          </p:cNvPr>
          <p:cNvSpPr/>
          <p:nvPr/>
        </p:nvSpPr>
        <p:spPr>
          <a:xfrm>
            <a:off x="2910649" y="114273"/>
            <a:ext cx="6628610" cy="923330"/>
          </a:xfrm>
          <a:prstGeom prst="rect">
            <a:avLst/>
          </a:prstGeom>
        </p:spPr>
        <p:txBody>
          <a:bodyPr wrap="none">
            <a:spAutoFit/>
          </a:bodyPr>
          <a:lstStyle/>
          <a:p>
            <a:pPr algn="ctr"/>
            <a:r>
              <a:rPr lang="es-E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PLAN DE ACCION 2024</a:t>
            </a:r>
          </a:p>
        </p:txBody>
      </p:sp>
      <p:sp>
        <p:nvSpPr>
          <p:cNvPr id="6" name="6 Rectángulo">
            <a:extLst>
              <a:ext uri="{FF2B5EF4-FFF2-40B4-BE49-F238E27FC236}">
                <a16:creationId xmlns:a16="http://schemas.microsoft.com/office/drawing/2014/main" id="{C5B26360-1A2B-390F-AEAC-EC88F866BB9E}"/>
              </a:ext>
            </a:extLst>
          </p:cNvPr>
          <p:cNvSpPr/>
          <p:nvPr/>
        </p:nvSpPr>
        <p:spPr>
          <a:xfrm>
            <a:off x="3731313" y="1037603"/>
            <a:ext cx="4729373" cy="523220"/>
          </a:xfrm>
          <a:prstGeom prst="rect">
            <a:avLst/>
          </a:prstGeom>
        </p:spPr>
        <p:txBody>
          <a:bodyPr wrap="none">
            <a:spAutoFit/>
          </a:bodyPr>
          <a:lstStyle/>
          <a:p>
            <a:pPr algn="ctr"/>
            <a:r>
              <a:rPr lang="es-MX" sz="2800" b="1" dirty="0"/>
              <a:t>PLAN OPERATIVO ANUAL 2024</a:t>
            </a:r>
            <a:endParaRPr lang="es-CO" sz="2800" b="1" dirty="0"/>
          </a:p>
        </p:txBody>
      </p:sp>
      <p:sp>
        <p:nvSpPr>
          <p:cNvPr id="7" name="7 Rectángulo">
            <a:extLst>
              <a:ext uri="{FF2B5EF4-FFF2-40B4-BE49-F238E27FC236}">
                <a16:creationId xmlns:a16="http://schemas.microsoft.com/office/drawing/2014/main" id="{415C2208-CA22-99D1-0A5C-377CA55D8BE5}"/>
              </a:ext>
            </a:extLst>
          </p:cNvPr>
          <p:cNvSpPr/>
          <p:nvPr/>
        </p:nvSpPr>
        <p:spPr>
          <a:xfrm>
            <a:off x="629887" y="2960077"/>
            <a:ext cx="6169125" cy="1200329"/>
          </a:xfrm>
          <a:prstGeom prst="rect">
            <a:avLst/>
          </a:prstGeom>
        </p:spPr>
        <p:txBody>
          <a:bodyPr wrap="none">
            <a:spAutoFit/>
          </a:bodyPr>
          <a:lstStyle/>
          <a:p>
            <a:pPr lvl="1"/>
            <a:r>
              <a:rPr lang="es-ES" dirty="0"/>
              <a:t>4.1 SEGURIDAD DEL PACIENTE TOTAL CUMPLIMIENTO: 90%</a:t>
            </a:r>
          </a:p>
          <a:p>
            <a:pPr lvl="1"/>
            <a:r>
              <a:rPr lang="es-MX" dirty="0"/>
              <a:t>4.2 HUMANIZACION TOTAL CUMPLIMIENTO: 100%</a:t>
            </a:r>
          </a:p>
          <a:p>
            <a:pPr lvl="1"/>
            <a:r>
              <a:rPr lang="es-MX" dirty="0"/>
              <a:t>4.3 MECI - MIPG TOTAL CUMPLIMIENTO: 100%</a:t>
            </a:r>
          </a:p>
          <a:p>
            <a:pPr lvl="1"/>
            <a:r>
              <a:rPr lang="es-MX" dirty="0"/>
              <a:t>4.4 SOGC TOTAL CUMPLIMIENTO  : 100% </a:t>
            </a:r>
          </a:p>
        </p:txBody>
      </p:sp>
      <p:sp>
        <p:nvSpPr>
          <p:cNvPr id="8" name="10 Rectángulo">
            <a:extLst>
              <a:ext uri="{FF2B5EF4-FFF2-40B4-BE49-F238E27FC236}">
                <a16:creationId xmlns:a16="http://schemas.microsoft.com/office/drawing/2014/main" id="{863CC9BB-49B6-0D8C-EE1B-9B1720A1F6AB}"/>
              </a:ext>
            </a:extLst>
          </p:cNvPr>
          <p:cNvSpPr/>
          <p:nvPr/>
        </p:nvSpPr>
        <p:spPr>
          <a:xfrm>
            <a:off x="626451" y="1825842"/>
            <a:ext cx="2308902" cy="369332"/>
          </a:xfrm>
          <a:prstGeom prst="rect">
            <a:avLst/>
          </a:prstGeom>
        </p:spPr>
        <p:txBody>
          <a:bodyPr wrap="none">
            <a:spAutoFit/>
          </a:bodyPr>
          <a:lstStyle/>
          <a:p>
            <a:pPr lvl="0"/>
            <a:r>
              <a:rPr lang="es-ES" b="1" dirty="0"/>
              <a:t>4. HOSPITAL SEGURO .</a:t>
            </a:r>
            <a:endParaRPr lang="es-CO" dirty="0"/>
          </a:p>
        </p:txBody>
      </p:sp>
      <p:sp>
        <p:nvSpPr>
          <p:cNvPr id="9" name="11 Rectángulo">
            <a:extLst>
              <a:ext uri="{FF2B5EF4-FFF2-40B4-BE49-F238E27FC236}">
                <a16:creationId xmlns:a16="http://schemas.microsoft.com/office/drawing/2014/main" id="{C96CB4F5-5EB0-060B-41C1-E6F3DE049802}"/>
              </a:ext>
            </a:extLst>
          </p:cNvPr>
          <p:cNvSpPr/>
          <p:nvPr/>
        </p:nvSpPr>
        <p:spPr>
          <a:xfrm>
            <a:off x="4220740" y="5237258"/>
            <a:ext cx="2765757" cy="369332"/>
          </a:xfrm>
          <a:prstGeom prst="rect">
            <a:avLst/>
          </a:prstGeom>
        </p:spPr>
        <p:txBody>
          <a:bodyPr wrap="none">
            <a:spAutoFit/>
          </a:bodyPr>
          <a:lstStyle/>
          <a:p>
            <a:pPr>
              <a:buClr>
                <a:schemeClr val="accent5">
                  <a:lumMod val="50000"/>
                </a:schemeClr>
              </a:buClr>
            </a:pPr>
            <a:r>
              <a:rPr lang="es-ES" b="1" dirty="0"/>
              <a:t>HOSPITAL  SEGURO: 97,5% </a:t>
            </a:r>
          </a:p>
        </p:txBody>
      </p:sp>
      <p:sp>
        <p:nvSpPr>
          <p:cNvPr id="10" name="8 Rectángulo">
            <a:extLst>
              <a:ext uri="{FF2B5EF4-FFF2-40B4-BE49-F238E27FC236}">
                <a16:creationId xmlns:a16="http://schemas.microsoft.com/office/drawing/2014/main" id="{160A7686-C5FB-1D4D-C6C4-1500BCDB7406}"/>
              </a:ext>
            </a:extLst>
          </p:cNvPr>
          <p:cNvSpPr/>
          <p:nvPr/>
        </p:nvSpPr>
        <p:spPr>
          <a:xfrm>
            <a:off x="3047999" y="1848287"/>
            <a:ext cx="7069015" cy="923330"/>
          </a:xfrm>
          <a:prstGeom prst="rect">
            <a:avLst/>
          </a:prstGeom>
        </p:spPr>
        <p:txBody>
          <a:bodyPr wrap="square">
            <a:spAutoFit/>
          </a:bodyPr>
          <a:lstStyle/>
          <a:p>
            <a:r>
              <a:rPr lang="es-ES" b="1" dirty="0"/>
              <a:t>Objetivo: </a:t>
            </a:r>
            <a:r>
              <a:rPr lang="es-ES" dirty="0"/>
              <a:t>Prestar servicios de salud seguros, logrando la adhesión a las guías y protocolos basados en la evidencia científica disponible para alcanzar altos niveles de calidad de vida de la población atendida</a:t>
            </a:r>
            <a:endParaRPr lang="es-CO" dirty="0"/>
          </a:p>
        </p:txBody>
      </p:sp>
    </p:spTree>
    <p:extLst>
      <p:ext uri="{BB962C8B-B14F-4D97-AF65-F5344CB8AC3E}">
        <p14:creationId xmlns:p14="http://schemas.microsoft.com/office/powerpoint/2010/main" val="3284033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5 Rectángulo">
            <a:extLst>
              <a:ext uri="{FF2B5EF4-FFF2-40B4-BE49-F238E27FC236}">
                <a16:creationId xmlns:a16="http://schemas.microsoft.com/office/drawing/2014/main" id="{6E253B79-70EA-95ED-E874-44F4544C129C}"/>
              </a:ext>
            </a:extLst>
          </p:cNvPr>
          <p:cNvSpPr/>
          <p:nvPr/>
        </p:nvSpPr>
        <p:spPr>
          <a:xfrm>
            <a:off x="2910649" y="114273"/>
            <a:ext cx="6628610" cy="923330"/>
          </a:xfrm>
          <a:prstGeom prst="rect">
            <a:avLst/>
          </a:prstGeom>
        </p:spPr>
        <p:txBody>
          <a:bodyPr wrap="none">
            <a:spAutoFit/>
          </a:bodyPr>
          <a:lstStyle/>
          <a:p>
            <a:pPr algn="ctr"/>
            <a:r>
              <a:rPr lang="es-E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PLAN DE ACCION 2024</a:t>
            </a:r>
          </a:p>
        </p:txBody>
      </p:sp>
      <p:sp>
        <p:nvSpPr>
          <p:cNvPr id="6" name="6 Rectángulo">
            <a:extLst>
              <a:ext uri="{FF2B5EF4-FFF2-40B4-BE49-F238E27FC236}">
                <a16:creationId xmlns:a16="http://schemas.microsoft.com/office/drawing/2014/main" id="{42CECC35-5414-7C6C-84C4-0846D601685C}"/>
              </a:ext>
            </a:extLst>
          </p:cNvPr>
          <p:cNvSpPr/>
          <p:nvPr/>
        </p:nvSpPr>
        <p:spPr>
          <a:xfrm>
            <a:off x="3731313" y="1037603"/>
            <a:ext cx="4729373" cy="523220"/>
          </a:xfrm>
          <a:prstGeom prst="rect">
            <a:avLst/>
          </a:prstGeom>
        </p:spPr>
        <p:txBody>
          <a:bodyPr wrap="none">
            <a:spAutoFit/>
          </a:bodyPr>
          <a:lstStyle/>
          <a:p>
            <a:pPr algn="ctr"/>
            <a:r>
              <a:rPr lang="es-MX" sz="2800" b="1" dirty="0"/>
              <a:t>PLAN OPERATIVO ANUAL 2024</a:t>
            </a:r>
            <a:endParaRPr lang="es-CO" sz="2800" b="1" dirty="0"/>
          </a:p>
        </p:txBody>
      </p:sp>
      <p:sp>
        <p:nvSpPr>
          <p:cNvPr id="7" name="7 Rectángulo">
            <a:extLst>
              <a:ext uri="{FF2B5EF4-FFF2-40B4-BE49-F238E27FC236}">
                <a16:creationId xmlns:a16="http://schemas.microsoft.com/office/drawing/2014/main" id="{5EA4D8C8-FC81-F20F-9E4C-7A0C85D5FED3}"/>
              </a:ext>
            </a:extLst>
          </p:cNvPr>
          <p:cNvSpPr/>
          <p:nvPr/>
        </p:nvSpPr>
        <p:spPr>
          <a:xfrm>
            <a:off x="626451" y="3329409"/>
            <a:ext cx="7535974" cy="369332"/>
          </a:xfrm>
          <a:prstGeom prst="rect">
            <a:avLst/>
          </a:prstGeom>
        </p:spPr>
        <p:txBody>
          <a:bodyPr wrap="none">
            <a:spAutoFit/>
          </a:bodyPr>
          <a:lstStyle/>
          <a:p>
            <a:pPr lvl="1"/>
            <a:r>
              <a:rPr lang="es-ES" dirty="0"/>
              <a:t>5.1 INFRAESTRUCTURA Y MANTENIMIENTO TOTAL CUMPLIMIENTO: 100%</a:t>
            </a:r>
          </a:p>
        </p:txBody>
      </p:sp>
      <p:sp>
        <p:nvSpPr>
          <p:cNvPr id="8" name="10 Rectángulo">
            <a:extLst>
              <a:ext uri="{FF2B5EF4-FFF2-40B4-BE49-F238E27FC236}">
                <a16:creationId xmlns:a16="http://schemas.microsoft.com/office/drawing/2014/main" id="{CBC8D6B2-F064-D036-2970-89A46DE2F0F3}"/>
              </a:ext>
            </a:extLst>
          </p:cNvPr>
          <p:cNvSpPr/>
          <p:nvPr/>
        </p:nvSpPr>
        <p:spPr>
          <a:xfrm>
            <a:off x="626451" y="1825842"/>
            <a:ext cx="2559611" cy="369332"/>
          </a:xfrm>
          <a:prstGeom prst="rect">
            <a:avLst/>
          </a:prstGeom>
        </p:spPr>
        <p:txBody>
          <a:bodyPr wrap="none">
            <a:spAutoFit/>
          </a:bodyPr>
          <a:lstStyle/>
          <a:p>
            <a:pPr lvl="0"/>
            <a:r>
              <a:rPr lang="es-ES" b="1" dirty="0"/>
              <a:t>4. HOSPITAL  MODERNO.</a:t>
            </a:r>
            <a:endParaRPr lang="es-CO" dirty="0"/>
          </a:p>
        </p:txBody>
      </p:sp>
      <p:sp>
        <p:nvSpPr>
          <p:cNvPr id="9" name="11 Rectángulo">
            <a:extLst>
              <a:ext uri="{FF2B5EF4-FFF2-40B4-BE49-F238E27FC236}">
                <a16:creationId xmlns:a16="http://schemas.microsoft.com/office/drawing/2014/main" id="{355F1FF4-E4DE-77BE-E905-526DC6CEDFE7}"/>
              </a:ext>
            </a:extLst>
          </p:cNvPr>
          <p:cNvSpPr/>
          <p:nvPr/>
        </p:nvSpPr>
        <p:spPr>
          <a:xfrm>
            <a:off x="4220740" y="5237258"/>
            <a:ext cx="2960554" cy="369332"/>
          </a:xfrm>
          <a:prstGeom prst="rect">
            <a:avLst/>
          </a:prstGeom>
        </p:spPr>
        <p:txBody>
          <a:bodyPr wrap="none">
            <a:spAutoFit/>
          </a:bodyPr>
          <a:lstStyle/>
          <a:p>
            <a:pPr>
              <a:buClr>
                <a:schemeClr val="accent5">
                  <a:lumMod val="50000"/>
                </a:schemeClr>
              </a:buClr>
            </a:pPr>
            <a:r>
              <a:rPr lang="es-ES" b="1" dirty="0"/>
              <a:t>HOSPITAL  MODERNO: 100% </a:t>
            </a:r>
          </a:p>
        </p:txBody>
      </p:sp>
      <p:sp>
        <p:nvSpPr>
          <p:cNvPr id="10" name="4 Rectángulo">
            <a:extLst>
              <a:ext uri="{FF2B5EF4-FFF2-40B4-BE49-F238E27FC236}">
                <a16:creationId xmlns:a16="http://schemas.microsoft.com/office/drawing/2014/main" id="{11DA74B9-93D4-8D8E-ACAF-53F6EF243EF2}"/>
              </a:ext>
            </a:extLst>
          </p:cNvPr>
          <p:cNvSpPr/>
          <p:nvPr/>
        </p:nvSpPr>
        <p:spPr>
          <a:xfrm>
            <a:off x="3690990" y="1825842"/>
            <a:ext cx="6096000" cy="923330"/>
          </a:xfrm>
          <a:prstGeom prst="rect">
            <a:avLst/>
          </a:prstGeom>
        </p:spPr>
        <p:txBody>
          <a:bodyPr>
            <a:spAutoFit/>
          </a:bodyPr>
          <a:lstStyle/>
          <a:p>
            <a:r>
              <a:rPr lang="es-ES" b="1" dirty="0"/>
              <a:t>Objetivo: </a:t>
            </a:r>
            <a:r>
              <a:rPr lang="es-ES" dirty="0"/>
              <a:t>Acceder a la mejor tecnología disponible en el mercado y modernizar las instalaciones del Hospital para la atención con calidad y comodidad para nuestros pacientes.</a:t>
            </a:r>
            <a:endParaRPr lang="es-CO" dirty="0"/>
          </a:p>
        </p:txBody>
      </p:sp>
    </p:spTree>
    <p:extLst>
      <p:ext uri="{BB962C8B-B14F-4D97-AF65-F5344CB8AC3E}">
        <p14:creationId xmlns:p14="http://schemas.microsoft.com/office/powerpoint/2010/main" val="4216894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5 Rectángulo">
            <a:extLst>
              <a:ext uri="{FF2B5EF4-FFF2-40B4-BE49-F238E27FC236}">
                <a16:creationId xmlns:a16="http://schemas.microsoft.com/office/drawing/2014/main" id="{79DF7FE6-2FEA-360C-E341-795E662B424C}"/>
              </a:ext>
            </a:extLst>
          </p:cNvPr>
          <p:cNvSpPr/>
          <p:nvPr/>
        </p:nvSpPr>
        <p:spPr>
          <a:xfrm>
            <a:off x="2910649" y="99591"/>
            <a:ext cx="6628610" cy="923330"/>
          </a:xfrm>
          <a:prstGeom prst="rect">
            <a:avLst/>
          </a:prstGeom>
        </p:spPr>
        <p:txBody>
          <a:bodyPr wrap="none">
            <a:spAutoFit/>
          </a:bodyPr>
          <a:lstStyle/>
          <a:p>
            <a:pPr algn="ctr"/>
            <a:r>
              <a:rPr lang="es-E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PLAN DE ACCION 2024</a:t>
            </a:r>
          </a:p>
        </p:txBody>
      </p:sp>
      <p:sp>
        <p:nvSpPr>
          <p:cNvPr id="6" name="6 Rectángulo">
            <a:extLst>
              <a:ext uri="{FF2B5EF4-FFF2-40B4-BE49-F238E27FC236}">
                <a16:creationId xmlns:a16="http://schemas.microsoft.com/office/drawing/2014/main" id="{319A8FE0-43C6-BB7D-04FB-C63027CDE18A}"/>
              </a:ext>
            </a:extLst>
          </p:cNvPr>
          <p:cNvSpPr/>
          <p:nvPr/>
        </p:nvSpPr>
        <p:spPr>
          <a:xfrm>
            <a:off x="3731313" y="1022921"/>
            <a:ext cx="4729373" cy="523220"/>
          </a:xfrm>
          <a:prstGeom prst="rect">
            <a:avLst/>
          </a:prstGeom>
        </p:spPr>
        <p:txBody>
          <a:bodyPr wrap="none">
            <a:spAutoFit/>
          </a:bodyPr>
          <a:lstStyle/>
          <a:p>
            <a:pPr algn="ctr"/>
            <a:r>
              <a:rPr lang="es-MX" sz="2800" b="1" dirty="0"/>
              <a:t>PLAN OPERATIVO ANUAL 2024</a:t>
            </a:r>
            <a:endParaRPr lang="es-CO" sz="2800" b="1" dirty="0"/>
          </a:p>
        </p:txBody>
      </p:sp>
      <p:sp>
        <p:nvSpPr>
          <p:cNvPr id="7" name="7 Rectángulo">
            <a:extLst>
              <a:ext uri="{FF2B5EF4-FFF2-40B4-BE49-F238E27FC236}">
                <a16:creationId xmlns:a16="http://schemas.microsoft.com/office/drawing/2014/main" id="{449331C9-1A3E-770F-7C57-BB34C8BD58EB}"/>
              </a:ext>
            </a:extLst>
          </p:cNvPr>
          <p:cNvSpPr/>
          <p:nvPr/>
        </p:nvSpPr>
        <p:spPr>
          <a:xfrm>
            <a:off x="626451" y="3329409"/>
            <a:ext cx="6666505" cy="1200329"/>
          </a:xfrm>
          <a:prstGeom prst="rect">
            <a:avLst/>
          </a:prstGeom>
        </p:spPr>
        <p:txBody>
          <a:bodyPr wrap="none">
            <a:spAutoFit/>
          </a:bodyPr>
          <a:lstStyle/>
          <a:p>
            <a:pPr lvl="1"/>
            <a:r>
              <a:rPr lang="es-ES" dirty="0"/>
              <a:t>6.1 GESTION AMBIENTA TOTAL CUMPLIMIENTO: 57,1%</a:t>
            </a:r>
          </a:p>
          <a:p>
            <a:pPr lvl="1"/>
            <a:r>
              <a:rPr lang="es-ES" dirty="0"/>
              <a:t>6.2 DOCENCIA SERVICIO TOTAL CUMPLIMIENTO: 100%</a:t>
            </a:r>
          </a:p>
          <a:p>
            <a:pPr lvl="1"/>
            <a:r>
              <a:rPr lang="es-ES" dirty="0"/>
              <a:t>6.3 PARTICIPACION COMUNITARIA TOTAL CUMPLIMIENTO: 100%</a:t>
            </a:r>
          </a:p>
          <a:p>
            <a:pPr lvl="1"/>
            <a:r>
              <a:rPr lang="es-ES" dirty="0"/>
              <a:t>6.4 COMITÉS INSTITUCIONALES TOTAL CUMPLIMIENTO : 100%</a:t>
            </a:r>
          </a:p>
        </p:txBody>
      </p:sp>
      <p:sp>
        <p:nvSpPr>
          <p:cNvPr id="8" name="10 Rectángulo">
            <a:extLst>
              <a:ext uri="{FF2B5EF4-FFF2-40B4-BE49-F238E27FC236}">
                <a16:creationId xmlns:a16="http://schemas.microsoft.com/office/drawing/2014/main" id="{C9C3E7AF-05F7-74BE-EA12-5EA7A3E6EE13}"/>
              </a:ext>
            </a:extLst>
          </p:cNvPr>
          <p:cNvSpPr/>
          <p:nvPr/>
        </p:nvSpPr>
        <p:spPr>
          <a:xfrm>
            <a:off x="626451" y="1811160"/>
            <a:ext cx="2199128" cy="369332"/>
          </a:xfrm>
          <a:prstGeom prst="rect">
            <a:avLst/>
          </a:prstGeom>
        </p:spPr>
        <p:txBody>
          <a:bodyPr wrap="none">
            <a:spAutoFit/>
          </a:bodyPr>
          <a:lstStyle/>
          <a:p>
            <a:pPr lvl="0"/>
            <a:r>
              <a:rPr lang="es-ES" b="1" dirty="0"/>
              <a:t>4. HOSPITAL  VERDE.</a:t>
            </a:r>
            <a:endParaRPr lang="es-CO" dirty="0"/>
          </a:p>
        </p:txBody>
      </p:sp>
      <p:sp>
        <p:nvSpPr>
          <p:cNvPr id="9" name="11 Rectángulo">
            <a:extLst>
              <a:ext uri="{FF2B5EF4-FFF2-40B4-BE49-F238E27FC236}">
                <a16:creationId xmlns:a16="http://schemas.microsoft.com/office/drawing/2014/main" id="{CFB0E82B-48EB-0DB5-C00A-DC92322098AB}"/>
              </a:ext>
            </a:extLst>
          </p:cNvPr>
          <p:cNvSpPr/>
          <p:nvPr/>
        </p:nvSpPr>
        <p:spPr>
          <a:xfrm>
            <a:off x="4220740" y="5237258"/>
            <a:ext cx="2603085" cy="369332"/>
          </a:xfrm>
          <a:prstGeom prst="rect">
            <a:avLst/>
          </a:prstGeom>
        </p:spPr>
        <p:txBody>
          <a:bodyPr wrap="none">
            <a:spAutoFit/>
          </a:bodyPr>
          <a:lstStyle/>
          <a:p>
            <a:pPr>
              <a:buClr>
                <a:schemeClr val="accent5">
                  <a:lumMod val="50000"/>
                </a:schemeClr>
              </a:buClr>
            </a:pPr>
            <a:r>
              <a:rPr lang="es-ES" b="1" dirty="0"/>
              <a:t>HOSPITAL  VERDE: 89,2% </a:t>
            </a:r>
          </a:p>
        </p:txBody>
      </p:sp>
      <p:sp>
        <p:nvSpPr>
          <p:cNvPr id="10" name="8 Rectángulo">
            <a:extLst>
              <a:ext uri="{FF2B5EF4-FFF2-40B4-BE49-F238E27FC236}">
                <a16:creationId xmlns:a16="http://schemas.microsoft.com/office/drawing/2014/main" id="{2598AFE5-930E-1C41-A7C3-F2BC888D10D5}"/>
              </a:ext>
            </a:extLst>
          </p:cNvPr>
          <p:cNvSpPr/>
          <p:nvPr/>
        </p:nvSpPr>
        <p:spPr>
          <a:xfrm>
            <a:off x="3176953" y="1995826"/>
            <a:ext cx="7678615" cy="923330"/>
          </a:xfrm>
          <a:prstGeom prst="rect">
            <a:avLst/>
          </a:prstGeom>
        </p:spPr>
        <p:txBody>
          <a:bodyPr wrap="square">
            <a:spAutoFit/>
          </a:bodyPr>
          <a:lstStyle/>
          <a:p>
            <a:r>
              <a:rPr lang="es-ES" b="1" dirty="0"/>
              <a:t>Objetivo: </a:t>
            </a:r>
            <a:r>
              <a:rPr lang="es-ES" dirty="0"/>
              <a:t>Generar un impacto positivo en la comunidad mediante la unión con nuestros clientes internos, usuarios, familia y demás actores locales y realizar las acciones que nos permitan ser una empresa responsable socialmente.</a:t>
            </a:r>
            <a:endParaRPr lang="es-CO" dirty="0"/>
          </a:p>
        </p:txBody>
      </p:sp>
    </p:spTree>
    <p:extLst>
      <p:ext uri="{BB962C8B-B14F-4D97-AF65-F5344CB8AC3E}">
        <p14:creationId xmlns:p14="http://schemas.microsoft.com/office/powerpoint/2010/main" val="27316886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5 Rectángulo">
            <a:extLst>
              <a:ext uri="{FF2B5EF4-FFF2-40B4-BE49-F238E27FC236}">
                <a16:creationId xmlns:a16="http://schemas.microsoft.com/office/drawing/2014/main" id="{4C77B927-B10D-E7C8-241A-2D7A4B09544D}"/>
              </a:ext>
            </a:extLst>
          </p:cNvPr>
          <p:cNvSpPr/>
          <p:nvPr/>
        </p:nvSpPr>
        <p:spPr>
          <a:xfrm>
            <a:off x="2910649" y="114273"/>
            <a:ext cx="6628610" cy="923330"/>
          </a:xfrm>
          <a:prstGeom prst="rect">
            <a:avLst/>
          </a:prstGeom>
        </p:spPr>
        <p:txBody>
          <a:bodyPr wrap="none">
            <a:spAutoFit/>
          </a:bodyPr>
          <a:lstStyle/>
          <a:p>
            <a:pPr algn="ctr"/>
            <a:r>
              <a:rPr lang="es-E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PLAN DE ACCION 2024</a:t>
            </a:r>
          </a:p>
        </p:txBody>
      </p:sp>
      <p:sp>
        <p:nvSpPr>
          <p:cNvPr id="6" name="6 Rectángulo">
            <a:extLst>
              <a:ext uri="{FF2B5EF4-FFF2-40B4-BE49-F238E27FC236}">
                <a16:creationId xmlns:a16="http://schemas.microsoft.com/office/drawing/2014/main" id="{AD9DC3C5-4AAC-E33B-4124-F7174DCBBBD5}"/>
              </a:ext>
            </a:extLst>
          </p:cNvPr>
          <p:cNvSpPr/>
          <p:nvPr/>
        </p:nvSpPr>
        <p:spPr>
          <a:xfrm>
            <a:off x="3731313" y="1037603"/>
            <a:ext cx="4729373" cy="523220"/>
          </a:xfrm>
          <a:prstGeom prst="rect">
            <a:avLst/>
          </a:prstGeom>
        </p:spPr>
        <p:txBody>
          <a:bodyPr wrap="none">
            <a:spAutoFit/>
          </a:bodyPr>
          <a:lstStyle/>
          <a:p>
            <a:pPr algn="ctr"/>
            <a:r>
              <a:rPr lang="es-MX" sz="2800" b="1" dirty="0"/>
              <a:t>PLAN OPERATIVO ANUAL 2024</a:t>
            </a:r>
            <a:endParaRPr lang="es-CO" sz="2800" b="1" dirty="0"/>
          </a:p>
        </p:txBody>
      </p:sp>
      <p:sp>
        <p:nvSpPr>
          <p:cNvPr id="7" name="7 Rectángulo">
            <a:extLst>
              <a:ext uri="{FF2B5EF4-FFF2-40B4-BE49-F238E27FC236}">
                <a16:creationId xmlns:a16="http://schemas.microsoft.com/office/drawing/2014/main" id="{CF6719C0-52EE-FA10-E77D-A90301A18999}"/>
              </a:ext>
            </a:extLst>
          </p:cNvPr>
          <p:cNvSpPr/>
          <p:nvPr/>
        </p:nvSpPr>
        <p:spPr>
          <a:xfrm>
            <a:off x="626451" y="3164517"/>
            <a:ext cx="7671908" cy="1200329"/>
          </a:xfrm>
          <a:prstGeom prst="rect">
            <a:avLst/>
          </a:prstGeom>
        </p:spPr>
        <p:txBody>
          <a:bodyPr wrap="none">
            <a:spAutoFit/>
          </a:bodyPr>
          <a:lstStyle/>
          <a:p>
            <a:pPr lvl="1"/>
            <a:r>
              <a:rPr lang="es-ES" dirty="0"/>
              <a:t>7.1GESTIÓN DE PROYECTOS TOTAL CUMPLIMIENTO: 75%</a:t>
            </a:r>
          </a:p>
          <a:p>
            <a:pPr lvl="1"/>
            <a:r>
              <a:rPr lang="es-ES" dirty="0"/>
              <a:t>7.2 GESTIÓN JURÍDICA TOTAL CUMPLIMIENTO: 100%</a:t>
            </a:r>
          </a:p>
          <a:p>
            <a:pPr lvl="1"/>
            <a:r>
              <a:rPr lang="es-ES" dirty="0"/>
              <a:t>7.3 LOGÍSTICA ADMINISTRATIVA TOTAL CUMPLIMIENTO: 100%</a:t>
            </a:r>
          </a:p>
          <a:p>
            <a:pPr lvl="1"/>
            <a:r>
              <a:rPr lang="es-ES" dirty="0"/>
              <a:t>7.4 GESTIÓN DOCUMENTAL E INFORMACIÓN TOTAL CUMPLIMIENTO : 100%</a:t>
            </a:r>
          </a:p>
        </p:txBody>
      </p:sp>
      <p:sp>
        <p:nvSpPr>
          <p:cNvPr id="8" name="10 Rectángulo">
            <a:extLst>
              <a:ext uri="{FF2B5EF4-FFF2-40B4-BE49-F238E27FC236}">
                <a16:creationId xmlns:a16="http://schemas.microsoft.com/office/drawing/2014/main" id="{2D48FABD-55C6-EDFF-6B1D-2F1601628834}"/>
              </a:ext>
            </a:extLst>
          </p:cNvPr>
          <p:cNvSpPr/>
          <p:nvPr/>
        </p:nvSpPr>
        <p:spPr>
          <a:xfrm>
            <a:off x="626451" y="1825842"/>
            <a:ext cx="2851550" cy="369332"/>
          </a:xfrm>
          <a:prstGeom prst="rect">
            <a:avLst/>
          </a:prstGeom>
        </p:spPr>
        <p:txBody>
          <a:bodyPr wrap="none">
            <a:spAutoFit/>
          </a:bodyPr>
          <a:lstStyle/>
          <a:p>
            <a:pPr lvl="0"/>
            <a:r>
              <a:rPr lang="es-ES" b="1" dirty="0"/>
              <a:t>5. HOSPITAL  INTELIGENTE.</a:t>
            </a:r>
            <a:endParaRPr lang="es-CO" dirty="0"/>
          </a:p>
        </p:txBody>
      </p:sp>
      <p:sp>
        <p:nvSpPr>
          <p:cNvPr id="9" name="11 Rectángulo">
            <a:extLst>
              <a:ext uri="{FF2B5EF4-FFF2-40B4-BE49-F238E27FC236}">
                <a16:creationId xmlns:a16="http://schemas.microsoft.com/office/drawing/2014/main" id="{295B5229-B6AA-3F0F-2E6D-54835018419A}"/>
              </a:ext>
            </a:extLst>
          </p:cNvPr>
          <p:cNvSpPr/>
          <p:nvPr/>
        </p:nvSpPr>
        <p:spPr>
          <a:xfrm>
            <a:off x="4220740" y="5237258"/>
            <a:ext cx="3255507" cy="369332"/>
          </a:xfrm>
          <a:prstGeom prst="rect">
            <a:avLst/>
          </a:prstGeom>
        </p:spPr>
        <p:txBody>
          <a:bodyPr wrap="none">
            <a:spAutoFit/>
          </a:bodyPr>
          <a:lstStyle/>
          <a:p>
            <a:pPr>
              <a:buClr>
                <a:schemeClr val="accent5">
                  <a:lumMod val="50000"/>
                </a:schemeClr>
              </a:buClr>
            </a:pPr>
            <a:r>
              <a:rPr lang="es-ES" b="1" dirty="0"/>
              <a:t>HOSPITAL  INTELIGENTE: 93,7% </a:t>
            </a:r>
          </a:p>
        </p:txBody>
      </p:sp>
      <p:sp>
        <p:nvSpPr>
          <p:cNvPr id="10" name="4 Rectángulo">
            <a:extLst>
              <a:ext uri="{FF2B5EF4-FFF2-40B4-BE49-F238E27FC236}">
                <a16:creationId xmlns:a16="http://schemas.microsoft.com/office/drawing/2014/main" id="{B5C1A530-FEC0-979D-06DF-10354252F401}"/>
              </a:ext>
            </a:extLst>
          </p:cNvPr>
          <p:cNvSpPr/>
          <p:nvPr/>
        </p:nvSpPr>
        <p:spPr>
          <a:xfrm>
            <a:off x="3416060" y="2010508"/>
            <a:ext cx="6096000" cy="646331"/>
          </a:xfrm>
          <a:prstGeom prst="rect">
            <a:avLst/>
          </a:prstGeom>
        </p:spPr>
        <p:txBody>
          <a:bodyPr>
            <a:spAutoFit/>
          </a:bodyPr>
          <a:lstStyle/>
          <a:p>
            <a:r>
              <a:rPr lang="es-ES" b="1" dirty="0"/>
              <a:t>Objetivo: </a:t>
            </a:r>
            <a:r>
              <a:rPr lang="es-ES" dirty="0"/>
              <a:t>Desarrollar todas las acciones encaminadas a construir un hospital competitivo. </a:t>
            </a:r>
            <a:endParaRPr lang="es-CO" dirty="0"/>
          </a:p>
        </p:txBody>
      </p:sp>
    </p:spTree>
    <p:extLst>
      <p:ext uri="{BB962C8B-B14F-4D97-AF65-F5344CB8AC3E}">
        <p14:creationId xmlns:p14="http://schemas.microsoft.com/office/powerpoint/2010/main" val="3194312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5 Rectángulo">
            <a:extLst>
              <a:ext uri="{FF2B5EF4-FFF2-40B4-BE49-F238E27FC236}">
                <a16:creationId xmlns:a16="http://schemas.microsoft.com/office/drawing/2014/main" id="{3C8A3897-05AE-76E7-C3C2-B91A622459E8}"/>
              </a:ext>
            </a:extLst>
          </p:cNvPr>
          <p:cNvSpPr/>
          <p:nvPr/>
        </p:nvSpPr>
        <p:spPr>
          <a:xfrm>
            <a:off x="2102738" y="114273"/>
            <a:ext cx="8244436" cy="923330"/>
          </a:xfrm>
          <a:prstGeom prst="rect">
            <a:avLst/>
          </a:prstGeom>
        </p:spPr>
        <p:txBody>
          <a:bodyPr wrap="none">
            <a:spAutoFit/>
          </a:bodyPr>
          <a:lstStyle/>
          <a:p>
            <a:pPr algn="ctr"/>
            <a:r>
              <a:rPr lang="es-E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PLAN DE ACCION 2025-2028</a:t>
            </a:r>
          </a:p>
        </p:txBody>
      </p:sp>
      <p:pic>
        <p:nvPicPr>
          <p:cNvPr id="6" name="Picture 2">
            <a:extLst>
              <a:ext uri="{FF2B5EF4-FFF2-40B4-BE49-F238E27FC236}">
                <a16:creationId xmlns:a16="http://schemas.microsoft.com/office/drawing/2014/main" id="{AAF23F3E-6909-A687-5865-60E5F6FE5F9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568" t="10247" r="34973" b="13319"/>
          <a:stretch/>
        </p:blipFill>
        <p:spPr bwMode="auto">
          <a:xfrm>
            <a:off x="2893038" y="1037604"/>
            <a:ext cx="5517385" cy="5191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6168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5 Rectángulo">
            <a:extLst>
              <a:ext uri="{FF2B5EF4-FFF2-40B4-BE49-F238E27FC236}">
                <a16:creationId xmlns:a16="http://schemas.microsoft.com/office/drawing/2014/main" id="{C83C8E47-7CC0-5EA3-7EEA-1123F44794E5}"/>
              </a:ext>
            </a:extLst>
          </p:cNvPr>
          <p:cNvSpPr/>
          <p:nvPr/>
        </p:nvSpPr>
        <p:spPr>
          <a:xfrm>
            <a:off x="2074941" y="114273"/>
            <a:ext cx="8300029" cy="923330"/>
          </a:xfrm>
          <a:prstGeom prst="rect">
            <a:avLst/>
          </a:prstGeom>
        </p:spPr>
        <p:txBody>
          <a:bodyPr wrap="none">
            <a:spAutoFit/>
          </a:bodyPr>
          <a:lstStyle/>
          <a:p>
            <a:pPr algn="ctr"/>
            <a:r>
              <a:rPr lang="es-E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ACUERDO NO. 011 DEL 2024</a:t>
            </a:r>
          </a:p>
        </p:txBody>
      </p:sp>
      <p:pic>
        <p:nvPicPr>
          <p:cNvPr id="6" name="Picture 2">
            <a:extLst>
              <a:ext uri="{FF2B5EF4-FFF2-40B4-BE49-F238E27FC236}">
                <a16:creationId xmlns:a16="http://schemas.microsoft.com/office/drawing/2014/main" id="{11934FD4-F1A1-1922-51FF-B9549E5F23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299" t="10973" r="16937" b="5966"/>
          <a:stretch/>
        </p:blipFill>
        <p:spPr bwMode="auto">
          <a:xfrm>
            <a:off x="2576434" y="1037604"/>
            <a:ext cx="6533421" cy="5048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3590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0" y="0"/>
            <a:ext cx="12192000" cy="6858000"/>
          </a:xfrm>
          <a:prstGeom prst="rect">
            <a:avLst/>
          </a:prstGeom>
        </p:spPr>
      </p:pic>
      <p:sp>
        <p:nvSpPr>
          <p:cNvPr id="8" name="Título 4">
            <a:extLst>
              <a:ext uri="{FF2B5EF4-FFF2-40B4-BE49-F238E27FC236}">
                <a16:creationId xmlns:a16="http://schemas.microsoft.com/office/drawing/2014/main" id="{2C526F82-D9E0-8554-13D8-4FAFD7DA4BEF}"/>
              </a:ext>
            </a:extLst>
          </p:cNvPr>
          <p:cNvSpPr txBox="1">
            <a:spLocks/>
          </p:cNvSpPr>
          <p:nvPr/>
        </p:nvSpPr>
        <p:spPr>
          <a:xfrm>
            <a:off x="838200" y="1407691"/>
            <a:ext cx="10515600" cy="31508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5400" b="1" dirty="0">
                <a:solidFill>
                  <a:srgbClr val="0070C0"/>
                </a:solidFill>
                <a:latin typeface="Arial" panose="020B0604020202020204" pitchFamily="34" charset="0"/>
                <a:cs typeface="Arial" panose="020B0604020202020204" pitchFamily="34" charset="0"/>
              </a:rPr>
              <a:t>GESTIÓN </a:t>
            </a:r>
          </a:p>
        </p:txBody>
      </p:sp>
    </p:spTree>
    <p:extLst>
      <p:ext uri="{BB962C8B-B14F-4D97-AF65-F5344CB8AC3E}">
        <p14:creationId xmlns:p14="http://schemas.microsoft.com/office/powerpoint/2010/main" val="1303168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0" y="0"/>
            <a:ext cx="12192000" cy="6858000"/>
          </a:xfrm>
          <a:prstGeom prst="rect">
            <a:avLst/>
          </a:prstGeom>
        </p:spPr>
      </p:pic>
      <p:graphicFrame>
        <p:nvGraphicFramePr>
          <p:cNvPr id="5" name="Gráfico 4">
            <a:extLst>
              <a:ext uri="{FF2B5EF4-FFF2-40B4-BE49-F238E27FC236}">
                <a16:creationId xmlns:a16="http://schemas.microsoft.com/office/drawing/2014/main" id="{EC51991C-1BCD-F2B1-2962-E38E32AF9B5B}"/>
              </a:ext>
            </a:extLst>
          </p:cNvPr>
          <p:cNvGraphicFramePr>
            <a:graphicFrameLocks/>
          </p:cNvGraphicFramePr>
          <p:nvPr>
            <p:extLst>
              <p:ext uri="{D42A27DB-BD31-4B8C-83A1-F6EECF244321}">
                <p14:modId xmlns:p14="http://schemas.microsoft.com/office/powerpoint/2010/main" val="448719562"/>
              </p:ext>
            </p:extLst>
          </p:nvPr>
        </p:nvGraphicFramePr>
        <p:xfrm>
          <a:off x="579000" y="923018"/>
          <a:ext cx="11034000" cy="423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93248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0" y="0"/>
            <a:ext cx="12192000" cy="6858000"/>
          </a:xfrm>
          <a:prstGeom prst="rect">
            <a:avLst/>
          </a:prstGeom>
        </p:spPr>
      </p:pic>
      <p:graphicFrame>
        <p:nvGraphicFramePr>
          <p:cNvPr id="6" name="Gráfico 5">
            <a:extLst>
              <a:ext uri="{FF2B5EF4-FFF2-40B4-BE49-F238E27FC236}">
                <a16:creationId xmlns:a16="http://schemas.microsoft.com/office/drawing/2014/main" id="{ED1C94EE-A168-D682-D15B-5A5BA3B915AB}"/>
              </a:ext>
            </a:extLst>
          </p:cNvPr>
          <p:cNvGraphicFramePr>
            <a:graphicFrameLocks/>
          </p:cNvGraphicFramePr>
          <p:nvPr>
            <p:extLst>
              <p:ext uri="{D42A27DB-BD31-4B8C-83A1-F6EECF244321}">
                <p14:modId xmlns:p14="http://schemas.microsoft.com/office/powerpoint/2010/main" val="1443861574"/>
              </p:ext>
            </p:extLst>
          </p:nvPr>
        </p:nvGraphicFramePr>
        <p:xfrm>
          <a:off x="581024" y="766762"/>
          <a:ext cx="11034000" cy="4165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3870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0" y="0"/>
            <a:ext cx="12192000" cy="6858000"/>
          </a:xfrm>
          <a:prstGeom prst="rect">
            <a:avLst/>
          </a:prstGeom>
        </p:spPr>
      </p:pic>
      <p:graphicFrame>
        <p:nvGraphicFramePr>
          <p:cNvPr id="5" name="Gráfico 4">
            <a:extLst>
              <a:ext uri="{FF2B5EF4-FFF2-40B4-BE49-F238E27FC236}">
                <a16:creationId xmlns:a16="http://schemas.microsoft.com/office/drawing/2014/main" id="{532E2E39-0DC0-CF09-F7E1-366776A902C1}"/>
              </a:ext>
            </a:extLst>
          </p:cNvPr>
          <p:cNvGraphicFramePr>
            <a:graphicFrameLocks/>
          </p:cNvGraphicFramePr>
          <p:nvPr>
            <p:extLst>
              <p:ext uri="{D42A27DB-BD31-4B8C-83A1-F6EECF244321}">
                <p14:modId xmlns:p14="http://schemas.microsoft.com/office/powerpoint/2010/main" val="1475293126"/>
              </p:ext>
            </p:extLst>
          </p:nvPr>
        </p:nvGraphicFramePr>
        <p:xfrm>
          <a:off x="581024" y="766762"/>
          <a:ext cx="11034000" cy="4165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00606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0" y="0"/>
            <a:ext cx="12192000" cy="6858000"/>
          </a:xfrm>
          <a:prstGeom prst="rect">
            <a:avLst/>
          </a:prstGeom>
        </p:spPr>
      </p:pic>
      <p:graphicFrame>
        <p:nvGraphicFramePr>
          <p:cNvPr id="5" name="Gráfico 4">
            <a:extLst>
              <a:ext uri="{FF2B5EF4-FFF2-40B4-BE49-F238E27FC236}">
                <a16:creationId xmlns:a16="http://schemas.microsoft.com/office/drawing/2014/main" id="{2F509B39-82ED-4588-62B5-FB8E727F1192}"/>
              </a:ext>
            </a:extLst>
          </p:cNvPr>
          <p:cNvGraphicFramePr>
            <a:graphicFrameLocks/>
          </p:cNvGraphicFramePr>
          <p:nvPr>
            <p:extLst>
              <p:ext uri="{D42A27DB-BD31-4B8C-83A1-F6EECF244321}">
                <p14:modId xmlns:p14="http://schemas.microsoft.com/office/powerpoint/2010/main" val="407383198"/>
              </p:ext>
            </p:extLst>
          </p:nvPr>
        </p:nvGraphicFramePr>
        <p:xfrm>
          <a:off x="569475" y="724349"/>
          <a:ext cx="11034000" cy="423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2087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0" y="0"/>
            <a:ext cx="12192000" cy="6858000"/>
          </a:xfrm>
          <a:prstGeom prst="rect">
            <a:avLst/>
          </a:prstGeom>
        </p:spPr>
      </p:pic>
      <p:graphicFrame>
        <p:nvGraphicFramePr>
          <p:cNvPr id="5" name="Gráfico 4">
            <a:extLst>
              <a:ext uri="{FF2B5EF4-FFF2-40B4-BE49-F238E27FC236}">
                <a16:creationId xmlns:a16="http://schemas.microsoft.com/office/drawing/2014/main" id="{B89B1C77-CCB0-9B11-498B-FFB1B091D240}"/>
              </a:ext>
            </a:extLst>
          </p:cNvPr>
          <p:cNvGraphicFramePr>
            <a:graphicFrameLocks/>
          </p:cNvGraphicFramePr>
          <p:nvPr>
            <p:extLst>
              <p:ext uri="{D42A27DB-BD31-4B8C-83A1-F6EECF244321}">
                <p14:modId xmlns:p14="http://schemas.microsoft.com/office/powerpoint/2010/main" val="3734963307"/>
              </p:ext>
            </p:extLst>
          </p:nvPr>
        </p:nvGraphicFramePr>
        <p:xfrm>
          <a:off x="579000" y="798884"/>
          <a:ext cx="11034000" cy="4165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35584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0" y="0"/>
            <a:ext cx="12192000" cy="6858000"/>
          </a:xfrm>
          <a:prstGeom prst="rect">
            <a:avLst/>
          </a:prstGeom>
        </p:spPr>
      </p:pic>
      <p:graphicFrame>
        <p:nvGraphicFramePr>
          <p:cNvPr id="6" name="Tabla 5">
            <a:extLst>
              <a:ext uri="{FF2B5EF4-FFF2-40B4-BE49-F238E27FC236}">
                <a16:creationId xmlns:a16="http://schemas.microsoft.com/office/drawing/2014/main" id="{3AD46A6C-E20B-E66D-742B-653CE4F56B6B}"/>
              </a:ext>
            </a:extLst>
          </p:cNvPr>
          <p:cNvGraphicFramePr>
            <a:graphicFrameLocks noGrp="1"/>
          </p:cNvGraphicFramePr>
          <p:nvPr>
            <p:extLst>
              <p:ext uri="{D42A27DB-BD31-4B8C-83A1-F6EECF244321}">
                <p14:modId xmlns:p14="http://schemas.microsoft.com/office/powerpoint/2010/main" val="909794147"/>
              </p:ext>
            </p:extLst>
          </p:nvPr>
        </p:nvGraphicFramePr>
        <p:xfrm>
          <a:off x="3533775" y="3836054"/>
          <a:ext cx="5105399" cy="1400175"/>
        </p:xfrm>
        <a:graphic>
          <a:graphicData uri="http://schemas.openxmlformats.org/drawingml/2006/table">
            <a:tbl>
              <a:tblPr/>
              <a:tblGrid>
                <a:gridCol w="3471381">
                  <a:extLst>
                    <a:ext uri="{9D8B030D-6E8A-4147-A177-3AD203B41FA5}">
                      <a16:colId xmlns:a16="http://schemas.microsoft.com/office/drawing/2014/main" val="529125189"/>
                    </a:ext>
                  </a:extLst>
                </a:gridCol>
                <a:gridCol w="817009">
                  <a:extLst>
                    <a:ext uri="{9D8B030D-6E8A-4147-A177-3AD203B41FA5}">
                      <a16:colId xmlns:a16="http://schemas.microsoft.com/office/drawing/2014/main" val="2465232456"/>
                    </a:ext>
                  </a:extLst>
                </a:gridCol>
                <a:gridCol w="817009">
                  <a:extLst>
                    <a:ext uri="{9D8B030D-6E8A-4147-A177-3AD203B41FA5}">
                      <a16:colId xmlns:a16="http://schemas.microsoft.com/office/drawing/2014/main" val="3848185270"/>
                    </a:ext>
                  </a:extLst>
                </a:gridCol>
              </a:tblGrid>
              <a:tr h="400050">
                <a:tc>
                  <a:txBody>
                    <a:bodyPr/>
                    <a:lstStyle/>
                    <a:p>
                      <a:pPr algn="ctr" fontAlgn="ctr"/>
                      <a:r>
                        <a:rPr lang="es-ES" sz="1050" b="0" i="0" u="none" strike="noStrike">
                          <a:solidFill>
                            <a:srgbClr val="000000"/>
                          </a:solidFill>
                          <a:effectLst/>
                          <a:latin typeface="Century Gothic" panose="020B0502020202020204" pitchFamily="34" charset="0"/>
                        </a:rPr>
                        <a:t>Total de cirugías realizadas (Sin incluir partos y cesáreas)</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B0F0"/>
                    </a:solidFill>
                  </a:tcPr>
                </a:tc>
                <a:tc>
                  <a:txBody>
                    <a:bodyPr/>
                    <a:lstStyle/>
                    <a:p>
                      <a:pPr algn="ctr" fontAlgn="ctr"/>
                      <a:r>
                        <a:rPr lang="es-CO" sz="1050" b="1" i="0" u="none" strike="noStrike" dirty="0">
                          <a:solidFill>
                            <a:srgbClr val="000000"/>
                          </a:solidFill>
                          <a:effectLst/>
                          <a:latin typeface="Century Gothic" panose="020B0502020202020204" pitchFamily="34" charset="0"/>
                        </a:rPr>
                        <a:t>2.023</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B0F0"/>
                    </a:solidFill>
                  </a:tcPr>
                </a:tc>
                <a:tc>
                  <a:txBody>
                    <a:bodyPr/>
                    <a:lstStyle/>
                    <a:p>
                      <a:pPr algn="ctr" fontAlgn="ctr"/>
                      <a:r>
                        <a:rPr lang="es-CO" sz="1050" b="1" i="0" u="none" strike="noStrike">
                          <a:solidFill>
                            <a:srgbClr val="000000"/>
                          </a:solidFill>
                          <a:effectLst/>
                          <a:latin typeface="Century Gothic" panose="020B0502020202020204" pitchFamily="34" charset="0"/>
                        </a:rPr>
                        <a:t>2.024</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B0F0"/>
                    </a:solidFill>
                  </a:tcPr>
                </a:tc>
                <a:extLst>
                  <a:ext uri="{0D108BD9-81ED-4DB2-BD59-A6C34878D82A}">
                    <a16:rowId xmlns:a16="http://schemas.microsoft.com/office/drawing/2014/main" val="1601571681"/>
                  </a:ext>
                </a:extLst>
              </a:tr>
              <a:tr h="200025">
                <a:tc>
                  <a:txBody>
                    <a:bodyPr/>
                    <a:lstStyle/>
                    <a:p>
                      <a:pPr algn="l" fontAlgn="ctr"/>
                      <a:r>
                        <a:rPr lang="es-CO" sz="1050" b="0" i="0" u="none" strike="noStrike">
                          <a:solidFill>
                            <a:srgbClr val="000000"/>
                          </a:solidFill>
                          <a:effectLst/>
                          <a:latin typeface="Century Gothic" panose="020B0502020202020204" pitchFamily="34" charset="0"/>
                        </a:rPr>
                        <a:t>Cirugías grupos 2-6</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050" b="0" i="0" u="none" strike="noStrike">
                          <a:solidFill>
                            <a:srgbClr val="000000"/>
                          </a:solidFill>
                          <a:effectLst/>
                          <a:latin typeface="Century Gothic" panose="020B0502020202020204" pitchFamily="34" charset="0"/>
                        </a:rPr>
                        <a:t>5.280</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050" b="0" i="0" u="none" strike="noStrike">
                          <a:solidFill>
                            <a:srgbClr val="000000"/>
                          </a:solidFill>
                          <a:effectLst/>
                          <a:latin typeface="Century Gothic" panose="020B0502020202020204" pitchFamily="34" charset="0"/>
                        </a:rPr>
                        <a:t>5.150</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874325345"/>
                  </a:ext>
                </a:extLst>
              </a:tr>
              <a:tr h="200025">
                <a:tc>
                  <a:txBody>
                    <a:bodyPr/>
                    <a:lstStyle/>
                    <a:p>
                      <a:pPr algn="l" fontAlgn="ctr"/>
                      <a:r>
                        <a:rPr lang="es-CO" sz="1050" b="0" i="0" u="none" strike="noStrike">
                          <a:solidFill>
                            <a:srgbClr val="000000"/>
                          </a:solidFill>
                          <a:effectLst/>
                          <a:latin typeface="Century Gothic" panose="020B0502020202020204" pitchFamily="34" charset="0"/>
                        </a:rPr>
                        <a:t>Cirugías grupos 7-10</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050" b="0" i="0" u="none" strike="noStrike">
                          <a:solidFill>
                            <a:srgbClr val="000000"/>
                          </a:solidFill>
                          <a:effectLst/>
                          <a:latin typeface="Century Gothic" panose="020B0502020202020204" pitchFamily="34" charset="0"/>
                        </a:rPr>
                        <a:t>4.633</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050" b="0" i="0" u="none" strike="noStrike">
                          <a:solidFill>
                            <a:srgbClr val="000000"/>
                          </a:solidFill>
                          <a:effectLst/>
                          <a:latin typeface="Century Gothic" panose="020B0502020202020204" pitchFamily="34" charset="0"/>
                        </a:rPr>
                        <a:t>6.580</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885913406"/>
                  </a:ext>
                </a:extLst>
              </a:tr>
              <a:tr h="200025">
                <a:tc>
                  <a:txBody>
                    <a:bodyPr/>
                    <a:lstStyle/>
                    <a:p>
                      <a:pPr algn="l" fontAlgn="ctr"/>
                      <a:r>
                        <a:rPr lang="es-CO" sz="1050" b="0" i="0" u="none" strike="noStrike">
                          <a:solidFill>
                            <a:srgbClr val="000000"/>
                          </a:solidFill>
                          <a:effectLst/>
                          <a:latin typeface="Century Gothic" panose="020B0502020202020204" pitchFamily="34" charset="0"/>
                        </a:rPr>
                        <a:t>Cirugías grupos 11-13</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050" b="0" i="0" u="none" strike="noStrike">
                          <a:solidFill>
                            <a:srgbClr val="000000"/>
                          </a:solidFill>
                          <a:effectLst/>
                          <a:latin typeface="Century Gothic" panose="020B0502020202020204" pitchFamily="34" charset="0"/>
                        </a:rPr>
                        <a:t>731</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050" b="0" i="0" u="none" strike="noStrike">
                          <a:solidFill>
                            <a:srgbClr val="000000"/>
                          </a:solidFill>
                          <a:effectLst/>
                          <a:latin typeface="Century Gothic" panose="020B0502020202020204" pitchFamily="34" charset="0"/>
                        </a:rPr>
                        <a:t>871</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76592745"/>
                  </a:ext>
                </a:extLst>
              </a:tr>
              <a:tr h="200025">
                <a:tc>
                  <a:txBody>
                    <a:bodyPr/>
                    <a:lstStyle/>
                    <a:p>
                      <a:pPr algn="l" fontAlgn="ctr"/>
                      <a:r>
                        <a:rPr lang="es-CO" sz="1050" b="0" i="0" u="none" strike="noStrike">
                          <a:solidFill>
                            <a:srgbClr val="000000"/>
                          </a:solidFill>
                          <a:effectLst/>
                          <a:latin typeface="Century Gothic" panose="020B0502020202020204" pitchFamily="34" charset="0"/>
                        </a:rPr>
                        <a:t>Cirugías grupos 20-23</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050" b="0" i="0" u="none" strike="noStrike">
                          <a:solidFill>
                            <a:srgbClr val="000000"/>
                          </a:solidFill>
                          <a:effectLst/>
                          <a:latin typeface="Century Gothic" panose="020B0502020202020204" pitchFamily="34" charset="0"/>
                        </a:rPr>
                        <a:t>55</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050" b="0" i="0" u="none" strike="noStrike">
                          <a:solidFill>
                            <a:srgbClr val="000000"/>
                          </a:solidFill>
                          <a:effectLst/>
                          <a:latin typeface="Century Gothic" panose="020B0502020202020204" pitchFamily="34" charset="0"/>
                        </a:rPr>
                        <a:t>57</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653471931"/>
                  </a:ext>
                </a:extLst>
              </a:tr>
              <a:tr h="200025">
                <a:tc>
                  <a:txBody>
                    <a:bodyPr/>
                    <a:lstStyle/>
                    <a:p>
                      <a:pPr algn="l" fontAlgn="ctr"/>
                      <a:r>
                        <a:rPr lang="es-CO" sz="1050" b="0" i="0" u="none" strike="noStrike">
                          <a:solidFill>
                            <a:srgbClr val="000000"/>
                          </a:solidFill>
                          <a:effectLst/>
                          <a:latin typeface="Century Gothic" panose="020B0502020202020204" pitchFamily="34" charset="0"/>
                        </a:rPr>
                        <a:t>Totales</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050" b="0" i="0" u="none" strike="noStrike">
                          <a:solidFill>
                            <a:srgbClr val="000000"/>
                          </a:solidFill>
                          <a:effectLst/>
                          <a:latin typeface="Century Gothic" panose="020B0502020202020204" pitchFamily="34" charset="0"/>
                        </a:rPr>
                        <a:t>10.699</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050" b="0" i="0" u="none" strike="noStrike" dirty="0">
                          <a:solidFill>
                            <a:srgbClr val="000000"/>
                          </a:solidFill>
                          <a:effectLst/>
                          <a:latin typeface="Century Gothic" panose="020B0502020202020204" pitchFamily="34" charset="0"/>
                        </a:rPr>
                        <a:t>12.658</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813137971"/>
                  </a:ext>
                </a:extLst>
              </a:tr>
            </a:tbl>
          </a:graphicData>
        </a:graphic>
      </p:graphicFrame>
      <p:graphicFrame>
        <p:nvGraphicFramePr>
          <p:cNvPr id="7" name="9 Gráfico">
            <a:extLst>
              <a:ext uri="{FF2B5EF4-FFF2-40B4-BE49-F238E27FC236}">
                <a16:creationId xmlns:a16="http://schemas.microsoft.com/office/drawing/2014/main" id="{93635428-2BE7-2608-097A-CEE7DEAD7355}"/>
              </a:ext>
            </a:extLst>
          </p:cNvPr>
          <p:cNvGraphicFramePr>
            <a:graphicFrameLocks/>
          </p:cNvGraphicFramePr>
          <p:nvPr>
            <p:extLst>
              <p:ext uri="{D42A27DB-BD31-4B8C-83A1-F6EECF244321}">
                <p14:modId xmlns:p14="http://schemas.microsoft.com/office/powerpoint/2010/main" val="257347674"/>
              </p:ext>
            </p:extLst>
          </p:nvPr>
        </p:nvGraphicFramePr>
        <p:xfrm>
          <a:off x="572513" y="660047"/>
          <a:ext cx="11034000" cy="25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426698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0" y="0"/>
            <a:ext cx="12192000" cy="6858000"/>
          </a:xfrm>
          <a:prstGeom prst="rect">
            <a:avLst/>
          </a:prstGeom>
        </p:spPr>
      </p:pic>
      <p:graphicFrame>
        <p:nvGraphicFramePr>
          <p:cNvPr id="5" name="Gráfico 4">
            <a:extLst>
              <a:ext uri="{FF2B5EF4-FFF2-40B4-BE49-F238E27FC236}">
                <a16:creationId xmlns:a16="http://schemas.microsoft.com/office/drawing/2014/main" id="{9113A2EE-433C-B87E-4876-61EBFAB5362C}"/>
              </a:ext>
            </a:extLst>
          </p:cNvPr>
          <p:cNvGraphicFramePr>
            <a:graphicFrameLocks/>
          </p:cNvGraphicFramePr>
          <p:nvPr>
            <p:extLst>
              <p:ext uri="{D42A27DB-BD31-4B8C-83A1-F6EECF244321}">
                <p14:modId xmlns:p14="http://schemas.microsoft.com/office/powerpoint/2010/main" val="2062595715"/>
              </p:ext>
            </p:extLst>
          </p:nvPr>
        </p:nvGraphicFramePr>
        <p:xfrm>
          <a:off x="569475" y="674703"/>
          <a:ext cx="11034000" cy="423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51170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0" y="0"/>
            <a:ext cx="12192000" cy="6858000"/>
          </a:xfrm>
          <a:prstGeom prst="rect">
            <a:avLst/>
          </a:prstGeom>
        </p:spPr>
      </p:pic>
      <p:graphicFrame>
        <p:nvGraphicFramePr>
          <p:cNvPr id="6" name="Tabla 5">
            <a:extLst>
              <a:ext uri="{FF2B5EF4-FFF2-40B4-BE49-F238E27FC236}">
                <a16:creationId xmlns:a16="http://schemas.microsoft.com/office/drawing/2014/main" id="{F73F6D97-D040-4E24-BB1D-B4F07BFAC987}"/>
              </a:ext>
            </a:extLst>
          </p:cNvPr>
          <p:cNvGraphicFramePr>
            <a:graphicFrameLocks noGrp="1"/>
          </p:cNvGraphicFramePr>
          <p:nvPr>
            <p:extLst>
              <p:ext uri="{D42A27DB-BD31-4B8C-83A1-F6EECF244321}">
                <p14:modId xmlns:p14="http://schemas.microsoft.com/office/powerpoint/2010/main" val="763747540"/>
              </p:ext>
            </p:extLst>
          </p:nvPr>
        </p:nvGraphicFramePr>
        <p:xfrm>
          <a:off x="3352800" y="1276351"/>
          <a:ext cx="5467350" cy="3034503"/>
        </p:xfrm>
        <a:graphic>
          <a:graphicData uri="http://schemas.openxmlformats.org/drawingml/2006/table">
            <a:tbl>
              <a:tblPr/>
              <a:tblGrid>
                <a:gridCol w="3717486">
                  <a:extLst>
                    <a:ext uri="{9D8B030D-6E8A-4147-A177-3AD203B41FA5}">
                      <a16:colId xmlns:a16="http://schemas.microsoft.com/office/drawing/2014/main" val="140573508"/>
                    </a:ext>
                  </a:extLst>
                </a:gridCol>
                <a:gridCol w="874932">
                  <a:extLst>
                    <a:ext uri="{9D8B030D-6E8A-4147-A177-3AD203B41FA5}">
                      <a16:colId xmlns:a16="http://schemas.microsoft.com/office/drawing/2014/main" val="1794441399"/>
                    </a:ext>
                  </a:extLst>
                </a:gridCol>
                <a:gridCol w="874932">
                  <a:extLst>
                    <a:ext uri="{9D8B030D-6E8A-4147-A177-3AD203B41FA5}">
                      <a16:colId xmlns:a16="http://schemas.microsoft.com/office/drawing/2014/main" val="1739070232"/>
                    </a:ext>
                  </a:extLst>
                </a:gridCol>
              </a:tblGrid>
              <a:tr h="337167">
                <a:tc>
                  <a:txBody>
                    <a:bodyPr/>
                    <a:lstStyle/>
                    <a:p>
                      <a:pPr algn="ctr" fontAlgn="ctr"/>
                      <a:r>
                        <a:rPr lang="es-CO" sz="1200" b="1" i="0" u="none" strike="noStrike">
                          <a:solidFill>
                            <a:srgbClr val="000000"/>
                          </a:solidFill>
                          <a:effectLst/>
                          <a:latin typeface="Century Gothic" panose="020B0502020202020204" pitchFamily="34" charset="0"/>
                        </a:rPr>
                        <a:t>INDICADORES HOSPITALIZACIÓN</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B0F0"/>
                    </a:solidFill>
                  </a:tcPr>
                </a:tc>
                <a:tc>
                  <a:txBody>
                    <a:bodyPr/>
                    <a:lstStyle/>
                    <a:p>
                      <a:pPr algn="ctr" fontAlgn="ctr"/>
                      <a:r>
                        <a:rPr lang="es-CO" sz="1200" b="1" i="0" u="none" strike="noStrike">
                          <a:solidFill>
                            <a:srgbClr val="000000"/>
                          </a:solidFill>
                          <a:effectLst/>
                          <a:latin typeface="Century Gothic" panose="020B0502020202020204" pitchFamily="34" charset="0"/>
                        </a:rPr>
                        <a:t>2.023</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B0F0"/>
                    </a:solidFill>
                  </a:tcPr>
                </a:tc>
                <a:tc>
                  <a:txBody>
                    <a:bodyPr/>
                    <a:lstStyle/>
                    <a:p>
                      <a:pPr algn="ctr" fontAlgn="ctr"/>
                      <a:r>
                        <a:rPr lang="es-CO" sz="1200" b="1" i="0" u="none" strike="noStrike">
                          <a:solidFill>
                            <a:srgbClr val="000000"/>
                          </a:solidFill>
                          <a:effectLst/>
                          <a:latin typeface="Century Gothic" panose="020B0502020202020204" pitchFamily="34" charset="0"/>
                        </a:rPr>
                        <a:t>2.024</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B0F0"/>
                    </a:solidFill>
                  </a:tcPr>
                </a:tc>
                <a:extLst>
                  <a:ext uri="{0D108BD9-81ED-4DB2-BD59-A6C34878D82A}">
                    <a16:rowId xmlns:a16="http://schemas.microsoft.com/office/drawing/2014/main" val="1298558797"/>
                  </a:ext>
                </a:extLst>
              </a:tr>
              <a:tr h="337167">
                <a:tc>
                  <a:txBody>
                    <a:bodyPr/>
                    <a:lstStyle/>
                    <a:p>
                      <a:pPr algn="l" fontAlgn="ctr"/>
                      <a:r>
                        <a:rPr lang="es-CO" sz="1200" b="0" i="0" u="none" strike="noStrike">
                          <a:solidFill>
                            <a:srgbClr val="000000"/>
                          </a:solidFill>
                          <a:effectLst/>
                          <a:latin typeface="Century Gothic" panose="020B0502020202020204" pitchFamily="34" charset="0"/>
                        </a:rPr>
                        <a:t>NÚMERO DE CAMAS </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70</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102</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031378743"/>
                  </a:ext>
                </a:extLst>
              </a:tr>
              <a:tr h="337167">
                <a:tc>
                  <a:txBody>
                    <a:bodyPr/>
                    <a:lstStyle/>
                    <a:p>
                      <a:pPr algn="l" fontAlgn="ctr"/>
                      <a:r>
                        <a:rPr lang="es-CO" sz="1200" b="0" i="0" u="none" strike="noStrike">
                          <a:solidFill>
                            <a:srgbClr val="000000"/>
                          </a:solidFill>
                          <a:effectLst/>
                          <a:latin typeface="Century Gothic" panose="020B0502020202020204" pitchFamily="34" charset="0"/>
                        </a:rPr>
                        <a:t>NÚMERO DE EGRESOS </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8.326</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9.717</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408879580"/>
                  </a:ext>
                </a:extLst>
              </a:tr>
              <a:tr h="337167">
                <a:tc>
                  <a:txBody>
                    <a:bodyPr/>
                    <a:lstStyle/>
                    <a:p>
                      <a:pPr algn="l" fontAlgn="ctr"/>
                      <a:r>
                        <a:rPr lang="es-CO" sz="1200" b="0" i="0" u="none" strike="noStrike">
                          <a:solidFill>
                            <a:srgbClr val="000000"/>
                          </a:solidFill>
                          <a:effectLst/>
                          <a:latin typeface="Century Gothic" panose="020B0502020202020204" pitchFamily="34" charset="0"/>
                        </a:rPr>
                        <a:t>NÚMERO DÍAS  CAMAS OCUPADAS</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25.628</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31.245</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009608441"/>
                  </a:ext>
                </a:extLst>
              </a:tr>
              <a:tr h="337167">
                <a:tc>
                  <a:txBody>
                    <a:bodyPr/>
                    <a:lstStyle/>
                    <a:p>
                      <a:pPr algn="l" fontAlgn="ctr"/>
                      <a:r>
                        <a:rPr lang="es-CO" sz="1200" b="0" i="0" u="none" strike="noStrike">
                          <a:solidFill>
                            <a:srgbClr val="000000"/>
                          </a:solidFill>
                          <a:effectLst/>
                          <a:latin typeface="Century Gothic" panose="020B0502020202020204" pitchFamily="34" charset="0"/>
                        </a:rPr>
                        <a:t>NÚMERO DÍAS CAMAS DISPONIBLES </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25.550</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34.420</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89108256"/>
                  </a:ext>
                </a:extLst>
              </a:tr>
              <a:tr h="337167">
                <a:tc>
                  <a:txBody>
                    <a:bodyPr/>
                    <a:lstStyle/>
                    <a:p>
                      <a:pPr algn="l" fontAlgn="ctr"/>
                      <a:r>
                        <a:rPr lang="es-CO" sz="1200" b="0" i="0" u="none" strike="noStrike" dirty="0">
                          <a:solidFill>
                            <a:srgbClr val="000000"/>
                          </a:solidFill>
                          <a:effectLst/>
                          <a:latin typeface="Century Gothic" panose="020B0502020202020204" pitchFamily="34" charset="0"/>
                        </a:rPr>
                        <a:t>DIAS DE ESTANCIA EGRESOS </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24.375</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30.262</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681174474"/>
                  </a:ext>
                </a:extLst>
              </a:tr>
              <a:tr h="337167">
                <a:tc>
                  <a:txBody>
                    <a:bodyPr/>
                    <a:lstStyle/>
                    <a:p>
                      <a:pPr algn="l" fontAlgn="ctr"/>
                      <a:r>
                        <a:rPr lang="es-CO" sz="1200" b="0" i="0" u="none" strike="noStrike">
                          <a:solidFill>
                            <a:srgbClr val="000000"/>
                          </a:solidFill>
                          <a:effectLst/>
                          <a:latin typeface="Century Gothic" panose="020B0502020202020204" pitchFamily="34" charset="0"/>
                        </a:rPr>
                        <a:t>PORCENTAJE OCUPACIONAL </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100%</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91%</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069041112"/>
                  </a:ext>
                </a:extLst>
              </a:tr>
              <a:tr h="337167">
                <a:tc>
                  <a:txBody>
                    <a:bodyPr/>
                    <a:lstStyle/>
                    <a:p>
                      <a:pPr algn="l" fontAlgn="ctr"/>
                      <a:r>
                        <a:rPr lang="es-CO" sz="1200" b="0" i="0" u="none" strike="noStrike" dirty="0">
                          <a:solidFill>
                            <a:srgbClr val="000000"/>
                          </a:solidFill>
                          <a:effectLst/>
                          <a:latin typeface="Century Gothic" panose="020B0502020202020204" pitchFamily="34" charset="0"/>
                        </a:rPr>
                        <a:t>GIRO CAMA</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9,9</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7,9</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424875326"/>
                  </a:ext>
                </a:extLst>
              </a:tr>
              <a:tr h="337167">
                <a:tc>
                  <a:txBody>
                    <a:bodyPr/>
                    <a:lstStyle/>
                    <a:p>
                      <a:pPr algn="l" fontAlgn="ctr"/>
                      <a:r>
                        <a:rPr lang="es-CO" sz="1200" b="0" i="0" u="none" strike="noStrike">
                          <a:solidFill>
                            <a:srgbClr val="000000"/>
                          </a:solidFill>
                          <a:effectLst/>
                          <a:latin typeface="Century Gothic" panose="020B0502020202020204" pitchFamily="34" charset="0"/>
                        </a:rPr>
                        <a:t>PROMEDIO DÍA DE ESTANCIA </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a:solidFill>
                            <a:srgbClr val="000000"/>
                          </a:solidFill>
                          <a:effectLst/>
                          <a:latin typeface="Century Gothic" panose="020B0502020202020204" pitchFamily="34" charset="0"/>
                        </a:rPr>
                        <a:t>2,9</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r>
                        <a:rPr lang="es-CO" sz="1200" b="0" i="0" u="none" strike="noStrike" dirty="0">
                          <a:solidFill>
                            <a:srgbClr val="000000"/>
                          </a:solidFill>
                          <a:effectLst/>
                          <a:latin typeface="Century Gothic" panose="020B0502020202020204" pitchFamily="34" charset="0"/>
                        </a:rPr>
                        <a:t>3,1</a:t>
                      </a:r>
                    </a:p>
                  </a:txBody>
                  <a:tcPr marL="9525" marR="9525" marT="9525"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546600027"/>
                  </a:ext>
                </a:extLst>
              </a:tr>
            </a:tbl>
          </a:graphicData>
        </a:graphic>
      </p:graphicFrame>
    </p:spTree>
    <p:extLst>
      <p:ext uri="{BB962C8B-B14F-4D97-AF65-F5344CB8AC3E}">
        <p14:creationId xmlns:p14="http://schemas.microsoft.com/office/powerpoint/2010/main" val="2153636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0" y="0"/>
            <a:ext cx="12192000" cy="6858000"/>
          </a:xfrm>
          <a:prstGeom prst="rect">
            <a:avLst/>
          </a:prstGeom>
        </p:spPr>
      </p:pic>
      <p:graphicFrame>
        <p:nvGraphicFramePr>
          <p:cNvPr id="5" name="7 Gráfico">
            <a:extLst>
              <a:ext uri="{FF2B5EF4-FFF2-40B4-BE49-F238E27FC236}">
                <a16:creationId xmlns:a16="http://schemas.microsoft.com/office/drawing/2014/main" id="{7216EBA5-0EA1-1F37-9F19-41AFFDDF016B}"/>
              </a:ext>
            </a:extLst>
          </p:cNvPr>
          <p:cNvGraphicFramePr>
            <a:graphicFrameLocks/>
          </p:cNvGraphicFramePr>
          <p:nvPr>
            <p:extLst>
              <p:ext uri="{D42A27DB-BD31-4B8C-83A1-F6EECF244321}">
                <p14:modId xmlns:p14="http://schemas.microsoft.com/office/powerpoint/2010/main" val="3226732668"/>
              </p:ext>
            </p:extLst>
          </p:nvPr>
        </p:nvGraphicFramePr>
        <p:xfrm>
          <a:off x="847722" y="428626"/>
          <a:ext cx="10338732" cy="20213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8 Gráfico">
            <a:extLst>
              <a:ext uri="{FF2B5EF4-FFF2-40B4-BE49-F238E27FC236}">
                <a16:creationId xmlns:a16="http://schemas.microsoft.com/office/drawing/2014/main" id="{7DF33B76-3817-8B4A-25A0-AC7FB8C2D275}"/>
              </a:ext>
            </a:extLst>
          </p:cNvPr>
          <p:cNvGraphicFramePr>
            <a:graphicFrameLocks/>
          </p:cNvGraphicFramePr>
          <p:nvPr>
            <p:extLst>
              <p:ext uri="{D42A27DB-BD31-4B8C-83A1-F6EECF244321}">
                <p14:modId xmlns:p14="http://schemas.microsoft.com/office/powerpoint/2010/main" val="390943028"/>
              </p:ext>
            </p:extLst>
          </p:nvPr>
        </p:nvGraphicFramePr>
        <p:xfrm>
          <a:off x="926634" y="2990594"/>
          <a:ext cx="10338732" cy="20213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153811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3CBADC9-A0C8-A1A2-508A-7316F6BE981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6667"/>
          <a:stretch/>
        </p:blipFill>
        <p:spPr>
          <a:xfrm>
            <a:off x="0" y="4572000"/>
            <a:ext cx="12192000" cy="2286000"/>
          </a:xfrm>
          <a:prstGeom prst="rect">
            <a:avLst/>
          </a:prstGeom>
        </p:spPr>
      </p:pic>
      <p:sp>
        <p:nvSpPr>
          <p:cNvPr id="6" name="Título 4">
            <a:extLst>
              <a:ext uri="{FF2B5EF4-FFF2-40B4-BE49-F238E27FC236}">
                <a16:creationId xmlns:a16="http://schemas.microsoft.com/office/drawing/2014/main" id="{1E22696F-3AB3-5DF3-3E52-B40B53535E6C}"/>
              </a:ext>
            </a:extLst>
          </p:cNvPr>
          <p:cNvSpPr>
            <a:spLocks noGrp="1"/>
          </p:cNvSpPr>
          <p:nvPr>
            <p:ph type="title"/>
          </p:nvPr>
        </p:nvSpPr>
        <p:spPr>
          <a:xfrm>
            <a:off x="658969" y="120429"/>
            <a:ext cx="10515600" cy="3150807"/>
          </a:xfrm>
        </p:spPr>
        <p:txBody>
          <a:bodyPr>
            <a:normAutofit/>
          </a:bodyPr>
          <a:lstStyle/>
          <a:p>
            <a:pPr algn="ctr"/>
            <a:r>
              <a:rPr lang="es-CO" sz="5400" b="1" dirty="0">
                <a:solidFill>
                  <a:srgbClr val="0070C0"/>
                </a:solidFill>
                <a:latin typeface="Arial" panose="020B0604020202020204" pitchFamily="34" charset="0"/>
                <a:cs typeface="Arial" panose="020B0604020202020204" pitchFamily="34" charset="0"/>
              </a:rPr>
              <a:t>Sistemas de Información y Atención al Usuario</a:t>
            </a:r>
          </a:p>
        </p:txBody>
      </p:sp>
      <p:sp>
        <p:nvSpPr>
          <p:cNvPr id="7" name="Marcador de contenido 5">
            <a:extLst>
              <a:ext uri="{FF2B5EF4-FFF2-40B4-BE49-F238E27FC236}">
                <a16:creationId xmlns:a16="http://schemas.microsoft.com/office/drawing/2014/main" id="{38F5114D-6B0A-5F52-CB30-54E9F12D61D0}"/>
              </a:ext>
            </a:extLst>
          </p:cNvPr>
          <p:cNvSpPr>
            <a:spLocks noGrp="1"/>
          </p:cNvSpPr>
          <p:nvPr>
            <p:ph idx="1"/>
          </p:nvPr>
        </p:nvSpPr>
        <p:spPr>
          <a:xfrm>
            <a:off x="735169" y="3271236"/>
            <a:ext cx="10515600" cy="1017432"/>
          </a:xfrm>
        </p:spPr>
        <p:txBody>
          <a:bodyPr/>
          <a:lstStyle/>
          <a:p>
            <a:r>
              <a:rPr lang="es-CO" dirty="0">
                <a:solidFill>
                  <a:srgbClr val="0070C0"/>
                </a:solidFill>
                <a:latin typeface="Arial" panose="020B0604020202020204" pitchFamily="34" charset="0"/>
                <a:cs typeface="Arial" panose="020B0604020202020204" pitchFamily="34" charset="0"/>
              </a:rPr>
              <a:t>Proceso Encuestas de Satisfacción.</a:t>
            </a:r>
          </a:p>
          <a:p>
            <a:r>
              <a:rPr lang="es-CO" dirty="0">
                <a:solidFill>
                  <a:srgbClr val="0070C0"/>
                </a:solidFill>
                <a:latin typeface="Arial" panose="020B0604020202020204" pitchFamily="34" charset="0"/>
                <a:cs typeface="Arial" panose="020B0604020202020204" pitchFamily="34" charset="0"/>
              </a:rPr>
              <a:t>Proceso de PQRSF.</a:t>
            </a:r>
          </a:p>
        </p:txBody>
      </p:sp>
    </p:spTree>
    <p:extLst>
      <p:ext uri="{BB962C8B-B14F-4D97-AF65-F5344CB8AC3E}">
        <p14:creationId xmlns:p14="http://schemas.microsoft.com/office/powerpoint/2010/main" val="3519676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2">
            <a:extLst>
              <a:ext uri="{FF2B5EF4-FFF2-40B4-BE49-F238E27FC236}">
                <a16:creationId xmlns:a16="http://schemas.microsoft.com/office/drawing/2014/main" id="{35F2ADED-2F82-7390-9416-38F35CA9CD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arcador de contenido 5">
            <a:extLst>
              <a:ext uri="{FF2B5EF4-FFF2-40B4-BE49-F238E27FC236}">
                <a16:creationId xmlns:a16="http://schemas.microsoft.com/office/drawing/2014/main" id="{6E783C8B-E2AD-48F6-FE5A-180FD0C29EA9}"/>
              </a:ext>
            </a:extLst>
          </p:cNvPr>
          <p:cNvSpPr>
            <a:spLocks noGrp="1"/>
          </p:cNvSpPr>
          <p:nvPr>
            <p:ph idx="1"/>
          </p:nvPr>
        </p:nvSpPr>
        <p:spPr>
          <a:xfrm>
            <a:off x="838200" y="356196"/>
            <a:ext cx="10515600" cy="566668"/>
          </a:xfrm>
        </p:spPr>
        <p:txBody>
          <a:bodyPr/>
          <a:lstStyle/>
          <a:p>
            <a:pPr marL="0" indent="0" algn="ctr">
              <a:buNone/>
            </a:pPr>
            <a:r>
              <a:rPr lang="es-CO" b="1" dirty="0">
                <a:solidFill>
                  <a:srgbClr val="0070C0"/>
                </a:solidFill>
                <a:latin typeface="Arial" panose="020B0604020202020204" pitchFamily="34" charset="0"/>
                <a:cs typeface="Arial" panose="020B0604020202020204" pitchFamily="34" charset="0"/>
              </a:rPr>
              <a:t>Proceso Encuestas de Satisfacción</a:t>
            </a:r>
          </a:p>
        </p:txBody>
      </p:sp>
      <p:graphicFrame>
        <p:nvGraphicFramePr>
          <p:cNvPr id="7" name="Gráfico 6">
            <a:extLst>
              <a:ext uri="{FF2B5EF4-FFF2-40B4-BE49-F238E27FC236}">
                <a16:creationId xmlns:a16="http://schemas.microsoft.com/office/drawing/2014/main" id="{4A9A7364-2FCC-1036-AFD0-75E8AA0F6CE9}"/>
              </a:ext>
            </a:extLst>
          </p:cNvPr>
          <p:cNvGraphicFramePr>
            <a:graphicFrameLocks/>
          </p:cNvGraphicFramePr>
          <p:nvPr>
            <p:extLst>
              <p:ext uri="{D42A27DB-BD31-4B8C-83A1-F6EECF244321}">
                <p14:modId xmlns:p14="http://schemas.microsoft.com/office/powerpoint/2010/main" val="940544485"/>
              </p:ext>
            </p:extLst>
          </p:nvPr>
        </p:nvGraphicFramePr>
        <p:xfrm>
          <a:off x="1410790" y="1001240"/>
          <a:ext cx="9716588" cy="48901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27307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Marcador de contenido 5">
            <a:extLst>
              <a:ext uri="{FF2B5EF4-FFF2-40B4-BE49-F238E27FC236}">
                <a16:creationId xmlns:a16="http://schemas.microsoft.com/office/drawing/2014/main" id="{75A19439-0194-8492-4A8E-5C3FABA4C2C3}"/>
              </a:ext>
            </a:extLst>
          </p:cNvPr>
          <p:cNvSpPr txBox="1">
            <a:spLocks/>
          </p:cNvSpPr>
          <p:nvPr/>
        </p:nvSpPr>
        <p:spPr>
          <a:xfrm>
            <a:off x="838200" y="392370"/>
            <a:ext cx="10515600" cy="5666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b="1" dirty="0">
                <a:solidFill>
                  <a:srgbClr val="0070C0"/>
                </a:solidFill>
                <a:latin typeface="Arial" panose="020B0604020202020204" pitchFamily="34" charset="0"/>
                <a:cs typeface="Arial" panose="020B0604020202020204" pitchFamily="34" charset="0"/>
              </a:rPr>
              <a:t>Proceso Encuestas de Satisfacción</a:t>
            </a:r>
          </a:p>
        </p:txBody>
      </p:sp>
      <p:graphicFrame>
        <p:nvGraphicFramePr>
          <p:cNvPr id="6" name="Gráfico 5">
            <a:extLst>
              <a:ext uri="{FF2B5EF4-FFF2-40B4-BE49-F238E27FC236}">
                <a16:creationId xmlns:a16="http://schemas.microsoft.com/office/drawing/2014/main" id="{80D37616-435D-7E32-EE24-92A565C8FDC8}"/>
              </a:ext>
            </a:extLst>
          </p:cNvPr>
          <p:cNvGraphicFramePr>
            <a:graphicFrameLocks/>
          </p:cNvGraphicFramePr>
          <p:nvPr>
            <p:extLst>
              <p:ext uri="{D42A27DB-BD31-4B8C-83A1-F6EECF244321}">
                <p14:modId xmlns:p14="http://schemas.microsoft.com/office/powerpoint/2010/main" val="142203026"/>
              </p:ext>
            </p:extLst>
          </p:nvPr>
        </p:nvGraphicFramePr>
        <p:xfrm>
          <a:off x="1850571" y="959037"/>
          <a:ext cx="8795658" cy="484087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42129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Marcador de contenido 5">
            <a:extLst>
              <a:ext uri="{FF2B5EF4-FFF2-40B4-BE49-F238E27FC236}">
                <a16:creationId xmlns:a16="http://schemas.microsoft.com/office/drawing/2014/main" id="{A4A9BB35-2BA0-83D4-B13C-532AE0D64C79}"/>
              </a:ext>
            </a:extLst>
          </p:cNvPr>
          <p:cNvSpPr txBox="1">
            <a:spLocks/>
          </p:cNvSpPr>
          <p:nvPr/>
        </p:nvSpPr>
        <p:spPr>
          <a:xfrm>
            <a:off x="838200" y="627501"/>
            <a:ext cx="10515600" cy="5666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b="1" dirty="0">
                <a:solidFill>
                  <a:srgbClr val="0070C0"/>
                </a:solidFill>
                <a:latin typeface="Arial" panose="020B0604020202020204" pitchFamily="34" charset="0"/>
                <a:cs typeface="Arial" panose="020B0604020202020204" pitchFamily="34" charset="0"/>
              </a:rPr>
              <a:t>Proceso PQRS-F Comparativo años 2023 - 2024</a:t>
            </a:r>
          </a:p>
        </p:txBody>
      </p:sp>
      <p:graphicFrame>
        <p:nvGraphicFramePr>
          <p:cNvPr id="6" name="Gráfico 5">
            <a:extLst>
              <a:ext uri="{FF2B5EF4-FFF2-40B4-BE49-F238E27FC236}">
                <a16:creationId xmlns:a16="http://schemas.microsoft.com/office/drawing/2014/main" id="{95C76F87-B1B7-281E-2683-A0F02DE5A0AB}"/>
              </a:ext>
            </a:extLst>
          </p:cNvPr>
          <p:cNvGraphicFramePr>
            <a:graphicFrameLocks/>
          </p:cNvGraphicFramePr>
          <p:nvPr>
            <p:extLst>
              <p:ext uri="{D42A27DB-BD31-4B8C-83A1-F6EECF244321}">
                <p14:modId xmlns:p14="http://schemas.microsoft.com/office/powerpoint/2010/main" val="3271683614"/>
              </p:ext>
            </p:extLst>
          </p:nvPr>
        </p:nvGraphicFramePr>
        <p:xfrm>
          <a:off x="1358537" y="1319349"/>
          <a:ext cx="9995263" cy="43107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1263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7" name="Tabla 6">
            <a:extLst>
              <a:ext uri="{FF2B5EF4-FFF2-40B4-BE49-F238E27FC236}">
                <a16:creationId xmlns:a16="http://schemas.microsoft.com/office/drawing/2014/main" id="{FBDF8D83-6E07-A443-8EAB-9062F543087D}"/>
              </a:ext>
            </a:extLst>
          </p:cNvPr>
          <p:cNvGraphicFramePr>
            <a:graphicFrameLocks noGrp="1"/>
          </p:cNvGraphicFramePr>
          <p:nvPr>
            <p:extLst>
              <p:ext uri="{D42A27DB-BD31-4B8C-83A1-F6EECF244321}">
                <p14:modId xmlns:p14="http://schemas.microsoft.com/office/powerpoint/2010/main" val="1906807599"/>
              </p:ext>
            </p:extLst>
          </p:nvPr>
        </p:nvGraphicFramePr>
        <p:xfrm>
          <a:off x="423393" y="782113"/>
          <a:ext cx="11206229" cy="4465309"/>
        </p:xfrm>
        <a:graphic>
          <a:graphicData uri="http://schemas.openxmlformats.org/drawingml/2006/table">
            <a:tbl>
              <a:tblPr firstRow="1" firstCol="1" bandRow="1">
                <a:tableStyleId>{5C22544A-7EE6-4342-B048-85BDC9FD1C3A}</a:tableStyleId>
              </a:tblPr>
              <a:tblGrid>
                <a:gridCol w="2860720">
                  <a:extLst>
                    <a:ext uri="{9D8B030D-6E8A-4147-A177-3AD203B41FA5}">
                      <a16:colId xmlns:a16="http://schemas.microsoft.com/office/drawing/2014/main" val="782482187"/>
                    </a:ext>
                  </a:extLst>
                </a:gridCol>
                <a:gridCol w="8345509">
                  <a:extLst>
                    <a:ext uri="{9D8B030D-6E8A-4147-A177-3AD203B41FA5}">
                      <a16:colId xmlns:a16="http://schemas.microsoft.com/office/drawing/2014/main" val="3368387919"/>
                    </a:ext>
                  </a:extLst>
                </a:gridCol>
              </a:tblGrid>
              <a:tr h="504682">
                <a:tc>
                  <a:txBody>
                    <a:bodyPr/>
                    <a:lstStyle/>
                    <a:p>
                      <a:pPr algn="ctr">
                        <a:lnSpc>
                          <a:spcPct val="107000"/>
                        </a:lnSpc>
                        <a:spcAft>
                          <a:spcPts val="0"/>
                        </a:spcAft>
                      </a:pPr>
                      <a:r>
                        <a:rPr lang="es-CO" sz="1600" dirty="0">
                          <a:effectLst/>
                        </a:rPr>
                        <a:t>Aspectos</a:t>
                      </a:r>
                      <a:r>
                        <a:rPr lang="es-CO" sz="1600" baseline="0" dirty="0">
                          <a:effectLst/>
                        </a:rPr>
                        <a:t> por mejorar </a:t>
                      </a:r>
                      <a:r>
                        <a:rPr lang="es-CO" sz="1600" dirty="0">
                          <a:effectLst/>
                        </a:rPr>
                        <a:t>en PQRS – F y Encuestas de Satisfacción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600" dirty="0">
                          <a:effectLst/>
                        </a:rPr>
                        <a:t>Actividades de mejora</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98333500"/>
                  </a:ext>
                </a:extLst>
              </a:tr>
              <a:tr h="1148195">
                <a:tc>
                  <a:txBody>
                    <a:bodyPr/>
                    <a:lstStyle/>
                    <a:p>
                      <a:pPr algn="just">
                        <a:lnSpc>
                          <a:spcPct val="107000"/>
                        </a:lnSpc>
                        <a:spcAft>
                          <a:spcPts val="0"/>
                        </a:spcAft>
                      </a:pPr>
                      <a:r>
                        <a:rPr lang="es-ES" sz="1800" b="1" kern="1200" dirty="0">
                          <a:solidFill>
                            <a:schemeClr val="lt1"/>
                          </a:solidFill>
                          <a:effectLst/>
                          <a:latin typeface="+mn-lt"/>
                          <a:ea typeface="+mn-ea"/>
                          <a:cs typeface="+mn-cs"/>
                        </a:rPr>
                        <a:t>Humanización del servicio orientado al trato digno:</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s-ES" sz="1800" kern="1200" dirty="0">
                          <a:solidFill>
                            <a:schemeClr val="dk1"/>
                          </a:solidFill>
                          <a:effectLst/>
                          <a:latin typeface="+mn-lt"/>
                          <a:ea typeface="+mn-ea"/>
                          <a:cs typeface="+mn-cs"/>
                        </a:rPr>
                        <a:t>Desde la relación Paciente-Personal asistencial y viceversa, permitiendo de esta manera una atención en salud respetuosa, digna y ágil, </a:t>
                      </a:r>
                      <a:r>
                        <a:rPr lang="es-CO" sz="1800" kern="1200" dirty="0">
                          <a:solidFill>
                            <a:schemeClr val="dk1"/>
                          </a:solidFill>
                          <a:effectLst/>
                          <a:latin typeface="+mn-lt"/>
                          <a:ea typeface="+mn-ea"/>
                          <a:cs typeface="+mn-cs"/>
                        </a:rPr>
                        <a:t>teniendo en cuenta el Decálogo de</a:t>
                      </a:r>
                      <a:r>
                        <a:rPr lang="es-CO" sz="1800" kern="1200" baseline="0" dirty="0">
                          <a:solidFill>
                            <a:schemeClr val="dk1"/>
                          </a:solidFill>
                          <a:effectLst/>
                          <a:latin typeface="+mn-lt"/>
                          <a:ea typeface="+mn-ea"/>
                          <a:cs typeface="+mn-cs"/>
                        </a:rPr>
                        <a:t> Humanización en el Servicio.</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0640960"/>
                  </a:ext>
                </a:extLst>
              </a:tr>
              <a:tr h="1148195">
                <a:tc>
                  <a:txBody>
                    <a:bodyPr/>
                    <a:lstStyle/>
                    <a:p>
                      <a:pPr algn="just">
                        <a:lnSpc>
                          <a:spcPct val="107000"/>
                        </a:lnSpc>
                        <a:spcAft>
                          <a:spcPts val="0"/>
                        </a:spcAft>
                      </a:pPr>
                      <a:r>
                        <a:rPr lang="es-ES" sz="1800" b="1" kern="1200" dirty="0">
                          <a:solidFill>
                            <a:schemeClr val="bg1"/>
                          </a:solidFill>
                          <a:effectLst/>
                          <a:latin typeface="+mn-lt"/>
                          <a:ea typeface="+mn-ea"/>
                          <a:cs typeface="+mn-cs"/>
                        </a:rPr>
                        <a:t>Mejorar la atención en el servicio de urgencias:</a:t>
                      </a:r>
                      <a:r>
                        <a:rPr lang="es-ES" sz="1800" kern="1200" dirty="0">
                          <a:solidFill>
                            <a:schemeClr val="bg1"/>
                          </a:solidFill>
                          <a:effectLst/>
                          <a:latin typeface="+mn-lt"/>
                          <a:ea typeface="+mn-ea"/>
                          <a:cs typeface="+mn-cs"/>
                        </a:rPr>
                        <a:t> </a:t>
                      </a:r>
                      <a:endParaRPr lang="es-CO"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s-ES" sz="1800" kern="1200" dirty="0">
                          <a:solidFill>
                            <a:schemeClr val="dk1"/>
                          </a:solidFill>
                          <a:effectLst/>
                          <a:latin typeface="+mn-lt"/>
                          <a:ea typeface="+mn-ea"/>
                          <a:cs typeface="+mn-cs"/>
                        </a:rPr>
                        <a:t>Mejorar</a:t>
                      </a:r>
                      <a:r>
                        <a:rPr lang="es-ES" sz="1800" kern="1200" baseline="0" dirty="0">
                          <a:solidFill>
                            <a:schemeClr val="dk1"/>
                          </a:solidFill>
                          <a:effectLst/>
                          <a:latin typeface="+mn-lt"/>
                          <a:ea typeface="+mn-ea"/>
                          <a:cs typeface="+mn-cs"/>
                        </a:rPr>
                        <a:t>  </a:t>
                      </a:r>
                      <a:r>
                        <a:rPr lang="es-ES" sz="1800" kern="1200" dirty="0">
                          <a:solidFill>
                            <a:schemeClr val="dk1"/>
                          </a:solidFill>
                          <a:effectLst/>
                          <a:latin typeface="+mn-lt"/>
                          <a:ea typeface="+mn-ea"/>
                          <a:cs typeface="+mn-cs"/>
                        </a:rPr>
                        <a:t>la relación Paciente - Personal asistencial, en el servicio de Triage- urgencias, brindado una atención humanizada, cumpliendo con las normas de humanización en el servicio durante la atención, velando por el cumplimiento tanto de derechos como de deberes por parte del usuario interno y de los funcionarios del área. </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9162403"/>
                  </a:ext>
                </a:extLst>
              </a:tr>
              <a:tr h="1524750">
                <a:tc>
                  <a:txBody>
                    <a:bodyPr/>
                    <a:lstStyle/>
                    <a:p>
                      <a:pPr algn="just">
                        <a:lnSpc>
                          <a:spcPct val="107000"/>
                        </a:lnSpc>
                        <a:spcAft>
                          <a:spcPts val="0"/>
                        </a:spcAft>
                      </a:pPr>
                      <a:r>
                        <a:rPr lang="es-ES" sz="1800" b="1" kern="1200" dirty="0">
                          <a:solidFill>
                            <a:schemeClr val="bg1"/>
                          </a:solidFill>
                          <a:effectLst/>
                          <a:latin typeface="+mn-lt"/>
                          <a:ea typeface="+mn-ea"/>
                          <a:cs typeface="+mn-cs"/>
                        </a:rPr>
                        <a:t>Puntualidad en las atenciones médicas:</a:t>
                      </a:r>
                      <a:r>
                        <a:rPr lang="es-ES" sz="1800" kern="1200" dirty="0">
                          <a:solidFill>
                            <a:schemeClr val="bg1"/>
                          </a:solidFill>
                          <a:effectLst/>
                          <a:latin typeface="+mn-lt"/>
                          <a:ea typeface="+mn-ea"/>
                          <a:cs typeface="+mn-cs"/>
                        </a:rPr>
                        <a:t> </a:t>
                      </a:r>
                      <a:endParaRPr lang="es-CO"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lvl="0"/>
                      <a:r>
                        <a:rPr lang="es-ES" sz="1800" kern="1200" dirty="0">
                          <a:solidFill>
                            <a:schemeClr val="dk1"/>
                          </a:solidFill>
                          <a:effectLst/>
                          <a:latin typeface="+mn-lt"/>
                          <a:ea typeface="+mn-ea"/>
                          <a:cs typeface="+mn-cs"/>
                        </a:rPr>
                        <a:t>Mejorar en la puntualidad en las consultas médicas, procedimientos y ayudas diagnósticas, esto desde el usuario externo y desde el personal asistencial; permitiendo así la disminución en los tiempos de espera, las quejas o disgustos en los usuarios por el tiempo prolongado de espera para ser atendidos por el personal asistencial en Consulta Externa. Importante</a:t>
                      </a:r>
                      <a:r>
                        <a:rPr lang="es-ES" sz="1800" kern="1200" baseline="0" dirty="0">
                          <a:solidFill>
                            <a:schemeClr val="dk1"/>
                          </a:solidFill>
                          <a:effectLst/>
                          <a:latin typeface="+mn-lt"/>
                          <a:ea typeface="+mn-ea"/>
                          <a:cs typeface="+mn-cs"/>
                        </a:rPr>
                        <a:t> que el personal de Facturación Admisiones realice el registro de llegada.</a:t>
                      </a:r>
                      <a:endParaRPr lang="es-CO" sz="18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753611614"/>
                  </a:ext>
                </a:extLst>
              </a:tr>
            </a:tbl>
          </a:graphicData>
        </a:graphic>
      </p:graphicFrame>
    </p:spTree>
    <p:extLst>
      <p:ext uri="{BB962C8B-B14F-4D97-AF65-F5344CB8AC3E}">
        <p14:creationId xmlns:p14="http://schemas.microsoft.com/office/powerpoint/2010/main" val="31482766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5" name="Tabla 4">
            <a:extLst>
              <a:ext uri="{FF2B5EF4-FFF2-40B4-BE49-F238E27FC236}">
                <a16:creationId xmlns:a16="http://schemas.microsoft.com/office/drawing/2014/main" id="{50E7E875-7BDF-BD3B-AE53-F1C4FC3CF99C}"/>
              </a:ext>
            </a:extLst>
          </p:cNvPr>
          <p:cNvGraphicFramePr>
            <a:graphicFrameLocks noGrp="1"/>
          </p:cNvGraphicFramePr>
          <p:nvPr>
            <p:extLst>
              <p:ext uri="{D42A27DB-BD31-4B8C-83A1-F6EECF244321}">
                <p14:modId xmlns:p14="http://schemas.microsoft.com/office/powerpoint/2010/main" val="3625328462"/>
              </p:ext>
            </p:extLst>
          </p:nvPr>
        </p:nvGraphicFramePr>
        <p:xfrm>
          <a:off x="423393" y="912744"/>
          <a:ext cx="11206229" cy="3125662"/>
        </p:xfrm>
        <a:graphic>
          <a:graphicData uri="http://schemas.openxmlformats.org/drawingml/2006/table">
            <a:tbl>
              <a:tblPr firstRow="1" firstCol="1" bandRow="1">
                <a:tableStyleId>{5C22544A-7EE6-4342-B048-85BDC9FD1C3A}</a:tableStyleId>
              </a:tblPr>
              <a:tblGrid>
                <a:gridCol w="2860720">
                  <a:extLst>
                    <a:ext uri="{9D8B030D-6E8A-4147-A177-3AD203B41FA5}">
                      <a16:colId xmlns:a16="http://schemas.microsoft.com/office/drawing/2014/main" val="782482187"/>
                    </a:ext>
                  </a:extLst>
                </a:gridCol>
                <a:gridCol w="8345509">
                  <a:extLst>
                    <a:ext uri="{9D8B030D-6E8A-4147-A177-3AD203B41FA5}">
                      <a16:colId xmlns:a16="http://schemas.microsoft.com/office/drawing/2014/main" val="3368387919"/>
                    </a:ext>
                  </a:extLst>
                </a:gridCol>
              </a:tblGrid>
              <a:tr h="504682">
                <a:tc>
                  <a:txBody>
                    <a:bodyPr/>
                    <a:lstStyle/>
                    <a:p>
                      <a:pPr algn="ctr">
                        <a:lnSpc>
                          <a:spcPct val="107000"/>
                        </a:lnSpc>
                        <a:spcAft>
                          <a:spcPts val="0"/>
                        </a:spcAft>
                      </a:pPr>
                      <a:r>
                        <a:rPr lang="es-CO" sz="1600" dirty="0">
                          <a:effectLst/>
                        </a:rPr>
                        <a:t>Aspectos</a:t>
                      </a:r>
                      <a:r>
                        <a:rPr lang="es-CO" sz="1600" baseline="0" dirty="0">
                          <a:effectLst/>
                        </a:rPr>
                        <a:t> por mejorar </a:t>
                      </a:r>
                      <a:r>
                        <a:rPr lang="es-CO" sz="1600" dirty="0">
                          <a:effectLst/>
                        </a:rPr>
                        <a:t>en PQRS – F y Encuestas de Satisfacción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600" dirty="0">
                          <a:effectLst/>
                        </a:rPr>
                        <a:t>Actividades de mejora</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98333500"/>
                  </a:ext>
                </a:extLst>
              </a:tr>
              <a:tr h="1148195">
                <a:tc>
                  <a:txBody>
                    <a:bodyPr/>
                    <a:lstStyle/>
                    <a:p>
                      <a:pPr algn="just">
                        <a:lnSpc>
                          <a:spcPct val="107000"/>
                        </a:lnSpc>
                        <a:spcAft>
                          <a:spcPts val="0"/>
                        </a:spcAft>
                      </a:pPr>
                      <a:r>
                        <a:rPr lang="es-ES" sz="1800" b="1" kern="1200" dirty="0">
                          <a:solidFill>
                            <a:schemeClr val="bg1"/>
                          </a:solidFill>
                          <a:effectLst/>
                          <a:latin typeface="+mn-lt"/>
                          <a:ea typeface="+mn-ea"/>
                          <a:cs typeface="+mn-cs"/>
                        </a:rPr>
                        <a:t>Accesibilidad en los servicios de salud:</a:t>
                      </a:r>
                      <a:endParaRPr lang="es-CO"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s-ES" sz="1800" kern="1200" dirty="0">
                          <a:solidFill>
                            <a:schemeClr val="dk1"/>
                          </a:solidFill>
                          <a:effectLst/>
                          <a:latin typeface="+mn-lt"/>
                          <a:ea typeface="+mn-ea"/>
                          <a:cs typeface="+mn-cs"/>
                        </a:rPr>
                        <a:t>Mejorar los indicadores de oportunidad en la asignación de citas médicas y ayudas diagnósticas luego de tener las autorizaciones de las mismas, continuar con el fortalecimiento del área de trámite interno y garantizar la programación de los usuarios que se encuentran registrados en el</a:t>
                      </a:r>
                      <a:r>
                        <a:rPr lang="es-ES" sz="1800" kern="1200" baseline="0" dirty="0">
                          <a:solidFill>
                            <a:schemeClr val="dk1"/>
                          </a:solidFill>
                          <a:effectLst/>
                          <a:latin typeface="+mn-lt"/>
                          <a:ea typeface="+mn-ea"/>
                          <a:cs typeface="+mn-cs"/>
                        </a:rPr>
                        <a:t> formato de D</a:t>
                      </a:r>
                      <a:r>
                        <a:rPr lang="es-ES" sz="1800" kern="1200" dirty="0">
                          <a:solidFill>
                            <a:schemeClr val="dk1"/>
                          </a:solidFill>
                          <a:effectLst/>
                          <a:latin typeface="+mn-lt"/>
                          <a:ea typeface="+mn-ea"/>
                          <a:cs typeface="+mn-cs"/>
                        </a:rPr>
                        <a:t>emanda Insatisfecha derivado a la no disponibilidad de agenda en el momento que se solicita el servicio por parte de los usuarios.</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0640960"/>
                  </a:ext>
                </a:extLst>
              </a:tr>
              <a:tr h="857928">
                <a:tc>
                  <a:txBody>
                    <a:bodyPr/>
                    <a:lstStyle/>
                    <a:p>
                      <a:pPr algn="just">
                        <a:lnSpc>
                          <a:spcPct val="107000"/>
                        </a:lnSpc>
                        <a:spcAft>
                          <a:spcPts val="0"/>
                        </a:spcAft>
                      </a:pPr>
                      <a:r>
                        <a:rPr lang="es-MX"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Aplicación</a:t>
                      </a:r>
                      <a:r>
                        <a:rPr lang="es-MX" sz="1800" baseline="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de Encuestas de Satisfacción por Plataforma Yanko.</a:t>
                      </a:r>
                      <a:endParaRPr lang="es-CO"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s-MX" sz="1800" dirty="0">
                          <a:effectLst/>
                          <a:latin typeface="Calibri" panose="020F0502020204030204" pitchFamily="34" charset="0"/>
                          <a:ea typeface="Calibri" panose="020F0502020204030204" pitchFamily="34" charset="0"/>
                          <a:cs typeface="Times New Roman" panose="02020603050405020304" pitchFamily="18" charset="0"/>
                        </a:rPr>
                        <a:t>Medicina General no tiene</a:t>
                      </a:r>
                      <a:r>
                        <a:rPr lang="es-MX" sz="1800" baseline="0" dirty="0">
                          <a:effectLst/>
                          <a:latin typeface="Calibri" panose="020F0502020204030204" pitchFamily="34" charset="0"/>
                          <a:ea typeface="Calibri" panose="020F0502020204030204" pitchFamily="34" charset="0"/>
                          <a:cs typeface="Times New Roman" panose="02020603050405020304" pitchFamily="18" charset="0"/>
                        </a:rPr>
                        <a:t> resultado de encuesta de satisfacción durante el año, bajo volumen de encuestas en los servicios de Hospitalización Maternas, Hospitalización Adultos, Hospitalización Pediatría, Cirugía, Nutrición, Medicina Especializada.</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2118818"/>
                  </a:ext>
                </a:extLst>
              </a:tr>
            </a:tbl>
          </a:graphicData>
        </a:graphic>
      </p:graphicFrame>
    </p:spTree>
    <p:extLst>
      <p:ext uri="{BB962C8B-B14F-4D97-AF65-F5344CB8AC3E}">
        <p14:creationId xmlns:p14="http://schemas.microsoft.com/office/powerpoint/2010/main" val="42541471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0F555-4F9C-992D-388C-2A1F08BA4628}"/>
              </a:ext>
            </a:extLst>
          </p:cNvPr>
          <p:cNvSpPr>
            <a:spLocks noGrp="1"/>
          </p:cNvSpPr>
          <p:nvPr>
            <p:ph type="title"/>
          </p:nvPr>
        </p:nvSpPr>
        <p:spPr/>
        <p:txBody>
          <a:bodyPr/>
          <a:lstStyle/>
          <a:p>
            <a:endParaRPr lang="es-CO"/>
          </a:p>
        </p:txBody>
      </p:sp>
      <p:sp>
        <p:nvSpPr>
          <p:cNvPr id="3" name="Marcador de contenido 2">
            <a:extLst>
              <a:ext uri="{FF2B5EF4-FFF2-40B4-BE49-F238E27FC236}">
                <a16:creationId xmlns:a16="http://schemas.microsoft.com/office/drawing/2014/main" id="{7395E183-9BBD-9885-20F8-5DC746CB659D}"/>
              </a:ext>
            </a:extLst>
          </p:cNvPr>
          <p:cNvSpPr>
            <a:spLocks noGrp="1"/>
          </p:cNvSpPr>
          <p:nvPr>
            <p:ph idx="1"/>
          </p:nvPr>
        </p:nvSpPr>
        <p:spPr/>
        <p:txBody>
          <a:bodyPr/>
          <a:lstStyle/>
          <a:p>
            <a:endParaRPr lang="es-CO"/>
          </a:p>
        </p:txBody>
      </p:sp>
      <p:pic>
        <p:nvPicPr>
          <p:cNvPr id="4" name="Imagen 2">
            <a:extLst>
              <a:ext uri="{FF2B5EF4-FFF2-40B4-BE49-F238E27FC236}">
                <a16:creationId xmlns:a16="http://schemas.microsoft.com/office/drawing/2014/main" id="{67517ACE-6D16-F425-9C2B-9C24906E8F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ítulo 4">
            <a:extLst>
              <a:ext uri="{FF2B5EF4-FFF2-40B4-BE49-F238E27FC236}">
                <a16:creationId xmlns:a16="http://schemas.microsoft.com/office/drawing/2014/main" id="{F86BB5AA-A285-EBC3-8155-90D928055DC7}"/>
              </a:ext>
            </a:extLst>
          </p:cNvPr>
          <p:cNvSpPr txBox="1">
            <a:spLocks/>
          </p:cNvSpPr>
          <p:nvPr/>
        </p:nvSpPr>
        <p:spPr>
          <a:xfrm>
            <a:off x="838200" y="1407691"/>
            <a:ext cx="10515600" cy="31508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5400" b="1" dirty="0">
                <a:solidFill>
                  <a:srgbClr val="0070C0"/>
                </a:solidFill>
                <a:latin typeface="Arial" panose="020B0604020202020204" pitchFamily="34" charset="0"/>
                <a:cs typeface="Arial" panose="020B0604020202020204" pitchFamily="34" charset="0"/>
              </a:rPr>
              <a:t>CONTRATACIÓN</a:t>
            </a:r>
          </a:p>
        </p:txBody>
      </p:sp>
    </p:spTree>
    <p:extLst>
      <p:ext uri="{BB962C8B-B14F-4D97-AF65-F5344CB8AC3E}">
        <p14:creationId xmlns:p14="http://schemas.microsoft.com/office/powerpoint/2010/main" val="12463776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B2745747-5105-69DC-E71A-B02842BA1179}"/>
              </a:ext>
            </a:extLst>
          </p:cNvPr>
          <p:cNvSpPr txBox="1"/>
          <p:nvPr/>
        </p:nvSpPr>
        <p:spPr>
          <a:xfrm>
            <a:off x="2699158" y="579781"/>
            <a:ext cx="6153324" cy="400110"/>
          </a:xfrm>
          <a:prstGeom prst="rect">
            <a:avLst/>
          </a:prstGeom>
          <a:noFill/>
        </p:spPr>
        <p:txBody>
          <a:bodyPr wrap="square">
            <a:spAutoFit/>
          </a:bodyPr>
          <a:lstStyle/>
          <a:p>
            <a:pPr algn="ctr"/>
            <a:r>
              <a:rPr lang="es-CO" sz="2000" b="1" dirty="0">
                <a:solidFill>
                  <a:srgbClr val="00B0F0"/>
                </a:solidFill>
              </a:rPr>
              <a:t>PROCESOS JURIDICOS VIGENCIA 2024</a:t>
            </a:r>
          </a:p>
        </p:txBody>
      </p:sp>
      <p:graphicFrame>
        <p:nvGraphicFramePr>
          <p:cNvPr id="7" name="Tabla 6">
            <a:extLst>
              <a:ext uri="{FF2B5EF4-FFF2-40B4-BE49-F238E27FC236}">
                <a16:creationId xmlns:a16="http://schemas.microsoft.com/office/drawing/2014/main" id="{DEF311AC-767A-C2B2-0F66-CF32936D195D}"/>
              </a:ext>
            </a:extLst>
          </p:cNvPr>
          <p:cNvGraphicFramePr>
            <a:graphicFrameLocks noGrp="1"/>
          </p:cNvGraphicFramePr>
          <p:nvPr/>
        </p:nvGraphicFramePr>
        <p:xfrm>
          <a:off x="1961624" y="1559672"/>
          <a:ext cx="1863755" cy="3085047"/>
        </p:xfrm>
        <a:graphic>
          <a:graphicData uri="http://schemas.openxmlformats.org/drawingml/2006/table">
            <a:tbl>
              <a:tblPr/>
              <a:tblGrid>
                <a:gridCol w="947409">
                  <a:extLst>
                    <a:ext uri="{9D8B030D-6E8A-4147-A177-3AD203B41FA5}">
                      <a16:colId xmlns:a16="http://schemas.microsoft.com/office/drawing/2014/main" val="1045114564"/>
                    </a:ext>
                  </a:extLst>
                </a:gridCol>
                <a:gridCol w="916346">
                  <a:extLst>
                    <a:ext uri="{9D8B030D-6E8A-4147-A177-3AD203B41FA5}">
                      <a16:colId xmlns:a16="http://schemas.microsoft.com/office/drawing/2014/main" val="20349239"/>
                    </a:ext>
                  </a:extLst>
                </a:gridCol>
              </a:tblGrid>
              <a:tr h="607132">
                <a:tc>
                  <a:txBody>
                    <a:bodyPr/>
                    <a:lstStyle/>
                    <a:p>
                      <a:pPr algn="ctr" fontAlgn="ctr"/>
                      <a:r>
                        <a:rPr lang="es-CO" sz="1100" b="1" i="0" u="none" strike="noStrike">
                          <a:solidFill>
                            <a:srgbClr val="000000"/>
                          </a:solidFill>
                          <a:effectLst/>
                          <a:latin typeface="Calibri" panose="020F0502020204030204" pitchFamily="34" charset="0"/>
                        </a:rPr>
                        <a:t>AÑOS DE LOS HECHOS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Calibri" panose="020F0502020204030204" pitchFamily="34" charset="0"/>
                        </a:rPr>
                        <a:t>TOTAL PROCESOS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5146696"/>
                  </a:ext>
                </a:extLst>
              </a:tr>
              <a:tr h="219459">
                <a:tc>
                  <a:txBody>
                    <a:bodyPr/>
                    <a:lstStyle/>
                    <a:p>
                      <a:pPr algn="ctr" fontAlgn="b"/>
                      <a:r>
                        <a:rPr lang="es-CO" sz="1100" b="0" i="0" u="none" strike="noStrike">
                          <a:solidFill>
                            <a:srgbClr val="000000"/>
                          </a:solidFill>
                          <a:effectLst/>
                          <a:latin typeface="Calibri" panose="020F0502020204030204" pitchFamily="34" charset="0"/>
                        </a:rPr>
                        <a:t>2013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1466784"/>
                  </a:ext>
                </a:extLst>
              </a:tr>
              <a:tr h="202377">
                <a:tc>
                  <a:txBody>
                    <a:bodyPr/>
                    <a:lstStyle/>
                    <a:p>
                      <a:pPr algn="ctr" fontAlgn="b"/>
                      <a:r>
                        <a:rPr lang="es-CO" sz="1100" b="0" i="0" u="none" strike="noStrike">
                          <a:solidFill>
                            <a:srgbClr val="000000"/>
                          </a:solidFill>
                          <a:effectLst/>
                          <a:latin typeface="Calibri" panose="020F0502020204030204" pitchFamily="34" charset="0"/>
                        </a:rPr>
                        <a:t>2014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2959506"/>
                  </a:ext>
                </a:extLst>
              </a:tr>
              <a:tr h="202377">
                <a:tc>
                  <a:txBody>
                    <a:bodyPr/>
                    <a:lstStyle/>
                    <a:p>
                      <a:pPr algn="ctr" fontAlgn="b"/>
                      <a:r>
                        <a:rPr lang="es-CO" sz="1100" b="0" i="0" u="none" strike="noStrike">
                          <a:solidFill>
                            <a:srgbClr val="000000"/>
                          </a:solidFill>
                          <a:effectLst/>
                          <a:latin typeface="Calibri" panose="020F0502020204030204" pitchFamily="34" charset="0"/>
                        </a:rPr>
                        <a:t>2015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4188463"/>
                  </a:ext>
                </a:extLst>
              </a:tr>
              <a:tr h="202377">
                <a:tc>
                  <a:txBody>
                    <a:bodyPr/>
                    <a:lstStyle/>
                    <a:p>
                      <a:pPr algn="ctr" fontAlgn="b"/>
                      <a:r>
                        <a:rPr lang="es-CO" sz="1100" b="0" i="0" u="none" strike="noStrike">
                          <a:solidFill>
                            <a:srgbClr val="000000"/>
                          </a:solidFill>
                          <a:effectLst/>
                          <a:latin typeface="Calibri" panose="020F0502020204030204" pitchFamily="34" charset="0"/>
                        </a:rPr>
                        <a:t>2016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8140744"/>
                  </a:ext>
                </a:extLst>
              </a:tr>
              <a:tr h="202377">
                <a:tc>
                  <a:txBody>
                    <a:bodyPr/>
                    <a:lstStyle/>
                    <a:p>
                      <a:pPr algn="ctr" fontAlgn="b"/>
                      <a:r>
                        <a:rPr lang="es-CO" sz="1100" b="0" i="0" u="none" strike="noStrike">
                          <a:solidFill>
                            <a:srgbClr val="000000"/>
                          </a:solidFill>
                          <a:effectLst/>
                          <a:latin typeface="Calibri" panose="020F0502020204030204" pitchFamily="34" charset="0"/>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1014591"/>
                  </a:ext>
                </a:extLst>
              </a:tr>
              <a:tr h="234686">
                <a:tc>
                  <a:txBody>
                    <a:bodyPr/>
                    <a:lstStyle/>
                    <a:p>
                      <a:pPr algn="ctr" fontAlgn="b"/>
                      <a:r>
                        <a:rPr lang="es-CO" sz="1100" b="0" i="0" u="none" strike="noStrike">
                          <a:solidFill>
                            <a:srgbClr val="000000"/>
                          </a:solidFill>
                          <a:effectLst/>
                          <a:latin typeface="Calibri" panose="020F050202020403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7695419"/>
                  </a:ext>
                </a:extLst>
              </a:tr>
              <a:tr h="202377">
                <a:tc>
                  <a:txBody>
                    <a:bodyPr/>
                    <a:lstStyle/>
                    <a:p>
                      <a:pPr algn="ctr" fontAlgn="b"/>
                      <a:r>
                        <a:rPr lang="es-CO" sz="1100" b="0" i="0" u="none" strike="noStrike">
                          <a:solidFill>
                            <a:srgbClr val="000000"/>
                          </a:solidFill>
                          <a:effectLst/>
                          <a:latin typeface="Calibri" panose="020F050202020403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3204363"/>
                  </a:ext>
                </a:extLst>
              </a:tr>
              <a:tr h="202377">
                <a:tc>
                  <a:txBody>
                    <a:bodyPr/>
                    <a:lstStyle/>
                    <a:p>
                      <a:pPr algn="ctr" fontAlgn="b"/>
                      <a:r>
                        <a:rPr lang="es-CO" sz="1100" b="0" i="0" u="none" strike="noStrike">
                          <a:solidFill>
                            <a:srgbClr val="000000"/>
                          </a:solidFill>
                          <a:effectLst/>
                          <a:latin typeface="Calibri" panose="020F050202020403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5895400"/>
                  </a:ext>
                </a:extLst>
              </a:tr>
              <a:tr h="202377">
                <a:tc>
                  <a:txBody>
                    <a:bodyPr/>
                    <a:lstStyle/>
                    <a:p>
                      <a:pPr algn="ctr" fontAlgn="b"/>
                      <a:r>
                        <a:rPr lang="es-CO" sz="1100" b="0" i="0" u="none" strike="noStrike">
                          <a:solidFill>
                            <a:srgbClr val="000000"/>
                          </a:solidFill>
                          <a:effectLst/>
                          <a:latin typeface="Calibri" panose="020F0502020204030204" pitchFamily="34"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0056731"/>
                  </a:ext>
                </a:extLst>
              </a:tr>
              <a:tr h="202377">
                <a:tc>
                  <a:txBody>
                    <a:bodyPr/>
                    <a:lstStyle/>
                    <a:p>
                      <a:pPr algn="ctr" fontAlgn="b"/>
                      <a:r>
                        <a:rPr lang="es-CO" sz="1100" b="0" i="0" u="none" strike="noStrike">
                          <a:solidFill>
                            <a:srgbClr val="000000"/>
                          </a:solidFill>
                          <a:effectLst/>
                          <a:latin typeface="Calibri" panose="020F0502020204030204" pitchFamily="34" charset="0"/>
                        </a:rPr>
                        <a:t>2022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1265540"/>
                  </a:ext>
                </a:extLst>
              </a:tr>
              <a:tr h="202377">
                <a:tc>
                  <a:txBody>
                    <a:bodyPr/>
                    <a:lstStyle/>
                    <a:p>
                      <a:pPr algn="ctr" fontAlgn="b"/>
                      <a:r>
                        <a:rPr lang="es-CO" sz="1100" b="0" i="0" u="none" strike="noStrike">
                          <a:solidFill>
                            <a:srgbClr val="000000"/>
                          </a:solidFill>
                          <a:effectLst/>
                          <a:latin typeface="Calibri" panose="020F0502020204030204" pitchFamily="34" charset="0"/>
                        </a:rPr>
                        <a:t>2023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3517009"/>
                  </a:ext>
                </a:extLst>
              </a:tr>
              <a:tr h="202377">
                <a:tc>
                  <a:txBody>
                    <a:bodyPr/>
                    <a:lstStyle/>
                    <a:p>
                      <a:pPr algn="ctr" fontAlgn="b"/>
                      <a:r>
                        <a:rPr lang="es-CO" sz="1100" b="0" i="0" u="none" strike="noStrike">
                          <a:solidFill>
                            <a:srgbClr val="000000"/>
                          </a:solidFill>
                          <a:effectLst/>
                          <a:latin typeface="Calibri" panose="020F0502020204030204" pitchFamily="34" charset="0"/>
                        </a:rPr>
                        <a:t>2024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2365083"/>
                  </a:ext>
                </a:extLst>
              </a:tr>
            </a:tbl>
          </a:graphicData>
        </a:graphic>
      </p:graphicFrame>
      <p:graphicFrame>
        <p:nvGraphicFramePr>
          <p:cNvPr id="8" name="Gráfico 7">
            <a:extLst>
              <a:ext uri="{FF2B5EF4-FFF2-40B4-BE49-F238E27FC236}">
                <a16:creationId xmlns:a16="http://schemas.microsoft.com/office/drawing/2014/main" id="{985FFADB-298A-2549-0CD2-C3EDDF8C6522}"/>
              </a:ext>
            </a:extLst>
          </p:cNvPr>
          <p:cNvGraphicFramePr>
            <a:graphicFrameLocks/>
          </p:cNvGraphicFramePr>
          <p:nvPr/>
        </p:nvGraphicFramePr>
        <p:xfrm>
          <a:off x="5217952" y="1386279"/>
          <a:ext cx="5209563" cy="33618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210433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B2745747-5105-69DC-E71A-B02842BA1179}"/>
              </a:ext>
            </a:extLst>
          </p:cNvPr>
          <p:cNvSpPr txBox="1"/>
          <p:nvPr/>
        </p:nvSpPr>
        <p:spPr>
          <a:xfrm>
            <a:off x="2699158" y="579781"/>
            <a:ext cx="6153324" cy="400110"/>
          </a:xfrm>
          <a:prstGeom prst="rect">
            <a:avLst/>
          </a:prstGeom>
          <a:noFill/>
        </p:spPr>
        <p:txBody>
          <a:bodyPr wrap="square">
            <a:spAutoFit/>
          </a:bodyPr>
          <a:lstStyle/>
          <a:p>
            <a:pPr algn="ctr"/>
            <a:r>
              <a:rPr lang="es-CO" sz="2000" b="1" dirty="0">
                <a:solidFill>
                  <a:srgbClr val="00B0F0"/>
                </a:solidFill>
              </a:rPr>
              <a:t>PROCESOS JURIDICOS VIGENCIA 2024</a:t>
            </a:r>
          </a:p>
        </p:txBody>
      </p:sp>
      <p:graphicFrame>
        <p:nvGraphicFramePr>
          <p:cNvPr id="7" name="Tabla 6">
            <a:extLst>
              <a:ext uri="{FF2B5EF4-FFF2-40B4-BE49-F238E27FC236}">
                <a16:creationId xmlns:a16="http://schemas.microsoft.com/office/drawing/2014/main" id="{DEF311AC-767A-C2B2-0F66-CF32936D195D}"/>
              </a:ext>
            </a:extLst>
          </p:cNvPr>
          <p:cNvGraphicFramePr>
            <a:graphicFrameLocks noGrp="1"/>
          </p:cNvGraphicFramePr>
          <p:nvPr/>
        </p:nvGraphicFramePr>
        <p:xfrm>
          <a:off x="1961624" y="1559672"/>
          <a:ext cx="1863755" cy="3085047"/>
        </p:xfrm>
        <a:graphic>
          <a:graphicData uri="http://schemas.openxmlformats.org/drawingml/2006/table">
            <a:tbl>
              <a:tblPr/>
              <a:tblGrid>
                <a:gridCol w="947409">
                  <a:extLst>
                    <a:ext uri="{9D8B030D-6E8A-4147-A177-3AD203B41FA5}">
                      <a16:colId xmlns:a16="http://schemas.microsoft.com/office/drawing/2014/main" val="1045114564"/>
                    </a:ext>
                  </a:extLst>
                </a:gridCol>
                <a:gridCol w="916346">
                  <a:extLst>
                    <a:ext uri="{9D8B030D-6E8A-4147-A177-3AD203B41FA5}">
                      <a16:colId xmlns:a16="http://schemas.microsoft.com/office/drawing/2014/main" val="20349239"/>
                    </a:ext>
                  </a:extLst>
                </a:gridCol>
              </a:tblGrid>
              <a:tr h="607132">
                <a:tc>
                  <a:txBody>
                    <a:bodyPr/>
                    <a:lstStyle/>
                    <a:p>
                      <a:pPr algn="ctr" fontAlgn="ctr"/>
                      <a:r>
                        <a:rPr lang="es-CO" sz="1100" b="1" i="0" u="none" strike="noStrike">
                          <a:solidFill>
                            <a:srgbClr val="000000"/>
                          </a:solidFill>
                          <a:effectLst/>
                          <a:latin typeface="Calibri" panose="020F0502020204030204" pitchFamily="34" charset="0"/>
                        </a:rPr>
                        <a:t>AÑOS DE LOS HECHOS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a:solidFill>
                            <a:srgbClr val="000000"/>
                          </a:solidFill>
                          <a:effectLst/>
                          <a:latin typeface="Calibri" panose="020F0502020204030204" pitchFamily="34" charset="0"/>
                        </a:rPr>
                        <a:t>TOTAL PROCESOS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5146696"/>
                  </a:ext>
                </a:extLst>
              </a:tr>
              <a:tr h="219459">
                <a:tc>
                  <a:txBody>
                    <a:bodyPr/>
                    <a:lstStyle/>
                    <a:p>
                      <a:pPr algn="ctr" fontAlgn="b"/>
                      <a:r>
                        <a:rPr lang="es-CO" sz="1100" b="0" i="0" u="none" strike="noStrike">
                          <a:solidFill>
                            <a:srgbClr val="000000"/>
                          </a:solidFill>
                          <a:effectLst/>
                          <a:latin typeface="Calibri" panose="020F0502020204030204" pitchFamily="34" charset="0"/>
                        </a:rPr>
                        <a:t>2013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1466784"/>
                  </a:ext>
                </a:extLst>
              </a:tr>
              <a:tr h="202377">
                <a:tc>
                  <a:txBody>
                    <a:bodyPr/>
                    <a:lstStyle/>
                    <a:p>
                      <a:pPr algn="ctr" fontAlgn="b"/>
                      <a:r>
                        <a:rPr lang="es-CO" sz="1100" b="0" i="0" u="none" strike="noStrike">
                          <a:solidFill>
                            <a:srgbClr val="000000"/>
                          </a:solidFill>
                          <a:effectLst/>
                          <a:latin typeface="Calibri" panose="020F0502020204030204" pitchFamily="34" charset="0"/>
                        </a:rPr>
                        <a:t>2014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2959506"/>
                  </a:ext>
                </a:extLst>
              </a:tr>
              <a:tr h="202377">
                <a:tc>
                  <a:txBody>
                    <a:bodyPr/>
                    <a:lstStyle/>
                    <a:p>
                      <a:pPr algn="ctr" fontAlgn="b"/>
                      <a:r>
                        <a:rPr lang="es-CO" sz="1100" b="0" i="0" u="none" strike="noStrike">
                          <a:solidFill>
                            <a:srgbClr val="000000"/>
                          </a:solidFill>
                          <a:effectLst/>
                          <a:latin typeface="Calibri" panose="020F0502020204030204" pitchFamily="34" charset="0"/>
                        </a:rPr>
                        <a:t>2015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4188463"/>
                  </a:ext>
                </a:extLst>
              </a:tr>
              <a:tr h="202377">
                <a:tc>
                  <a:txBody>
                    <a:bodyPr/>
                    <a:lstStyle/>
                    <a:p>
                      <a:pPr algn="ctr" fontAlgn="b"/>
                      <a:r>
                        <a:rPr lang="es-CO" sz="1100" b="0" i="0" u="none" strike="noStrike">
                          <a:solidFill>
                            <a:srgbClr val="000000"/>
                          </a:solidFill>
                          <a:effectLst/>
                          <a:latin typeface="Calibri" panose="020F0502020204030204" pitchFamily="34" charset="0"/>
                        </a:rPr>
                        <a:t>2016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8140744"/>
                  </a:ext>
                </a:extLst>
              </a:tr>
              <a:tr h="202377">
                <a:tc>
                  <a:txBody>
                    <a:bodyPr/>
                    <a:lstStyle/>
                    <a:p>
                      <a:pPr algn="ctr" fontAlgn="b"/>
                      <a:r>
                        <a:rPr lang="es-CO" sz="1100" b="0" i="0" u="none" strike="noStrike">
                          <a:solidFill>
                            <a:srgbClr val="000000"/>
                          </a:solidFill>
                          <a:effectLst/>
                          <a:latin typeface="Calibri" panose="020F0502020204030204" pitchFamily="34" charset="0"/>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1014591"/>
                  </a:ext>
                </a:extLst>
              </a:tr>
              <a:tr h="234686">
                <a:tc>
                  <a:txBody>
                    <a:bodyPr/>
                    <a:lstStyle/>
                    <a:p>
                      <a:pPr algn="ctr" fontAlgn="b"/>
                      <a:r>
                        <a:rPr lang="es-CO" sz="1100" b="0" i="0" u="none" strike="noStrike">
                          <a:solidFill>
                            <a:srgbClr val="000000"/>
                          </a:solidFill>
                          <a:effectLst/>
                          <a:latin typeface="Calibri" panose="020F050202020403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7695419"/>
                  </a:ext>
                </a:extLst>
              </a:tr>
              <a:tr h="202377">
                <a:tc>
                  <a:txBody>
                    <a:bodyPr/>
                    <a:lstStyle/>
                    <a:p>
                      <a:pPr algn="ctr" fontAlgn="b"/>
                      <a:r>
                        <a:rPr lang="es-CO" sz="1100" b="0" i="0" u="none" strike="noStrike">
                          <a:solidFill>
                            <a:srgbClr val="000000"/>
                          </a:solidFill>
                          <a:effectLst/>
                          <a:latin typeface="Calibri" panose="020F050202020403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3204363"/>
                  </a:ext>
                </a:extLst>
              </a:tr>
              <a:tr h="202377">
                <a:tc>
                  <a:txBody>
                    <a:bodyPr/>
                    <a:lstStyle/>
                    <a:p>
                      <a:pPr algn="ctr" fontAlgn="b"/>
                      <a:r>
                        <a:rPr lang="es-CO" sz="1100" b="0" i="0" u="none" strike="noStrike">
                          <a:solidFill>
                            <a:srgbClr val="000000"/>
                          </a:solidFill>
                          <a:effectLst/>
                          <a:latin typeface="Calibri" panose="020F050202020403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5895400"/>
                  </a:ext>
                </a:extLst>
              </a:tr>
              <a:tr h="202377">
                <a:tc>
                  <a:txBody>
                    <a:bodyPr/>
                    <a:lstStyle/>
                    <a:p>
                      <a:pPr algn="ctr" fontAlgn="b"/>
                      <a:r>
                        <a:rPr lang="es-CO" sz="1100" b="0" i="0" u="none" strike="noStrike">
                          <a:solidFill>
                            <a:srgbClr val="000000"/>
                          </a:solidFill>
                          <a:effectLst/>
                          <a:latin typeface="Calibri" panose="020F0502020204030204" pitchFamily="34"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0056731"/>
                  </a:ext>
                </a:extLst>
              </a:tr>
              <a:tr h="202377">
                <a:tc>
                  <a:txBody>
                    <a:bodyPr/>
                    <a:lstStyle/>
                    <a:p>
                      <a:pPr algn="ctr" fontAlgn="b"/>
                      <a:r>
                        <a:rPr lang="es-CO" sz="1100" b="0" i="0" u="none" strike="noStrike">
                          <a:solidFill>
                            <a:srgbClr val="000000"/>
                          </a:solidFill>
                          <a:effectLst/>
                          <a:latin typeface="Calibri" panose="020F0502020204030204" pitchFamily="34" charset="0"/>
                        </a:rPr>
                        <a:t>2022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1265540"/>
                  </a:ext>
                </a:extLst>
              </a:tr>
              <a:tr h="202377">
                <a:tc>
                  <a:txBody>
                    <a:bodyPr/>
                    <a:lstStyle/>
                    <a:p>
                      <a:pPr algn="ctr" fontAlgn="b"/>
                      <a:r>
                        <a:rPr lang="es-CO" sz="1100" b="0" i="0" u="none" strike="noStrike">
                          <a:solidFill>
                            <a:srgbClr val="000000"/>
                          </a:solidFill>
                          <a:effectLst/>
                          <a:latin typeface="Calibri" panose="020F0502020204030204" pitchFamily="34" charset="0"/>
                        </a:rPr>
                        <a:t>2023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3517009"/>
                  </a:ext>
                </a:extLst>
              </a:tr>
              <a:tr h="202377">
                <a:tc>
                  <a:txBody>
                    <a:bodyPr/>
                    <a:lstStyle/>
                    <a:p>
                      <a:pPr algn="ctr" fontAlgn="b"/>
                      <a:r>
                        <a:rPr lang="es-CO" sz="1100" b="0" i="0" u="none" strike="noStrike">
                          <a:solidFill>
                            <a:srgbClr val="000000"/>
                          </a:solidFill>
                          <a:effectLst/>
                          <a:latin typeface="Calibri" panose="020F0502020204030204" pitchFamily="34" charset="0"/>
                        </a:rPr>
                        <a:t>2024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2365083"/>
                  </a:ext>
                </a:extLst>
              </a:tr>
            </a:tbl>
          </a:graphicData>
        </a:graphic>
      </p:graphicFrame>
      <p:graphicFrame>
        <p:nvGraphicFramePr>
          <p:cNvPr id="8" name="Gráfico 7">
            <a:extLst>
              <a:ext uri="{FF2B5EF4-FFF2-40B4-BE49-F238E27FC236}">
                <a16:creationId xmlns:a16="http://schemas.microsoft.com/office/drawing/2014/main" id="{985FFADB-298A-2549-0CD2-C3EDDF8C6522}"/>
              </a:ext>
            </a:extLst>
          </p:cNvPr>
          <p:cNvGraphicFramePr>
            <a:graphicFrameLocks/>
          </p:cNvGraphicFramePr>
          <p:nvPr/>
        </p:nvGraphicFramePr>
        <p:xfrm>
          <a:off x="5217952" y="1386279"/>
          <a:ext cx="5209563" cy="33618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684981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4C3B5-658F-DD24-6BD2-FC5DF880D3CE}"/>
              </a:ext>
            </a:extLst>
          </p:cNvPr>
          <p:cNvSpPr>
            <a:spLocks noGrp="1"/>
          </p:cNvSpPr>
          <p:nvPr>
            <p:ph type="title"/>
          </p:nvPr>
        </p:nvSpPr>
        <p:spPr/>
        <p:txBody>
          <a:bodyPr/>
          <a:lstStyle/>
          <a:p>
            <a:endParaRPr lang="es-CO"/>
          </a:p>
        </p:txBody>
      </p:sp>
      <p:pic>
        <p:nvPicPr>
          <p:cNvPr id="4" name="Imagen 2">
            <a:extLst>
              <a:ext uri="{FF2B5EF4-FFF2-40B4-BE49-F238E27FC236}">
                <a16:creationId xmlns:a16="http://schemas.microsoft.com/office/drawing/2014/main" id="{B9E1FA80-A4B5-054C-CC61-A15334A544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87C8B4F7-3CE5-D122-DF09-D25F4DFCDFBA}"/>
              </a:ext>
            </a:extLst>
          </p:cNvPr>
          <p:cNvSpPr txBox="1"/>
          <p:nvPr/>
        </p:nvSpPr>
        <p:spPr>
          <a:xfrm>
            <a:off x="1378181" y="634327"/>
            <a:ext cx="5087922" cy="400110"/>
          </a:xfrm>
          <a:prstGeom prst="rect">
            <a:avLst/>
          </a:prstGeom>
          <a:noFill/>
        </p:spPr>
        <p:txBody>
          <a:bodyPr wrap="square">
            <a:spAutoFit/>
          </a:bodyPr>
          <a:lstStyle/>
          <a:p>
            <a:pPr algn="ctr"/>
            <a:r>
              <a:rPr lang="es-CO" sz="2000" b="1" dirty="0">
                <a:solidFill>
                  <a:srgbClr val="00B0F0"/>
                </a:solidFill>
              </a:rPr>
              <a:t>PRETENSIONES</a:t>
            </a:r>
            <a:endParaRPr lang="es-CO" sz="1800" b="1" dirty="0">
              <a:solidFill>
                <a:srgbClr val="00B0F0"/>
              </a:solidFill>
            </a:endParaRPr>
          </a:p>
        </p:txBody>
      </p:sp>
      <p:graphicFrame>
        <p:nvGraphicFramePr>
          <p:cNvPr id="10" name="Tabla 9">
            <a:extLst>
              <a:ext uri="{FF2B5EF4-FFF2-40B4-BE49-F238E27FC236}">
                <a16:creationId xmlns:a16="http://schemas.microsoft.com/office/drawing/2014/main" id="{CEE65851-A0D6-2CF0-BC2B-C6F1BE208F0B}"/>
              </a:ext>
            </a:extLst>
          </p:cNvPr>
          <p:cNvGraphicFramePr>
            <a:graphicFrameLocks noGrp="1"/>
          </p:cNvGraphicFramePr>
          <p:nvPr>
            <p:extLst>
              <p:ext uri="{D42A27DB-BD31-4B8C-83A1-F6EECF244321}">
                <p14:modId xmlns:p14="http://schemas.microsoft.com/office/powerpoint/2010/main" val="2490579475"/>
              </p:ext>
            </p:extLst>
          </p:nvPr>
        </p:nvGraphicFramePr>
        <p:xfrm>
          <a:off x="2581097" y="1283260"/>
          <a:ext cx="2682089" cy="3719926"/>
        </p:xfrm>
        <a:graphic>
          <a:graphicData uri="http://schemas.openxmlformats.org/drawingml/2006/table">
            <a:tbl>
              <a:tblPr/>
              <a:tblGrid>
                <a:gridCol w="1184726">
                  <a:extLst>
                    <a:ext uri="{9D8B030D-6E8A-4147-A177-3AD203B41FA5}">
                      <a16:colId xmlns:a16="http://schemas.microsoft.com/office/drawing/2014/main" val="3651932902"/>
                    </a:ext>
                  </a:extLst>
                </a:gridCol>
                <a:gridCol w="1497363">
                  <a:extLst>
                    <a:ext uri="{9D8B030D-6E8A-4147-A177-3AD203B41FA5}">
                      <a16:colId xmlns:a16="http://schemas.microsoft.com/office/drawing/2014/main" val="1756555812"/>
                    </a:ext>
                  </a:extLst>
                </a:gridCol>
              </a:tblGrid>
              <a:tr h="572884">
                <a:tc>
                  <a:txBody>
                    <a:bodyPr/>
                    <a:lstStyle/>
                    <a:p>
                      <a:pPr algn="ctr" fontAlgn="ctr"/>
                      <a:r>
                        <a:rPr lang="es-CO" sz="1100" b="1" i="0" u="none" strike="noStrike">
                          <a:solidFill>
                            <a:srgbClr val="000000"/>
                          </a:solidFill>
                          <a:effectLst/>
                          <a:latin typeface="Calibri" panose="020F0502020204030204" pitchFamily="34" charset="0"/>
                        </a:rPr>
                        <a:t>AÑO PROBALE DE FALLO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100" b="1" i="0" u="none" strike="noStrike" dirty="0">
                          <a:solidFill>
                            <a:srgbClr val="000000"/>
                          </a:solidFill>
                          <a:effectLst/>
                          <a:latin typeface="Calibri" panose="020F0502020204030204" pitchFamily="34" charset="0"/>
                        </a:rPr>
                        <a:t>PRETENSIONES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5772728"/>
                  </a:ext>
                </a:extLst>
              </a:tr>
              <a:tr h="345640">
                <a:tc>
                  <a:txBody>
                    <a:bodyPr/>
                    <a:lstStyle/>
                    <a:p>
                      <a:pPr algn="ctr" fontAlgn="b"/>
                      <a:r>
                        <a:rPr lang="es-CO" sz="1100" b="0" i="0" u="none" strike="noStrike">
                          <a:solidFill>
                            <a:srgbClr val="000000"/>
                          </a:solidFill>
                          <a:effectLst/>
                          <a:latin typeface="Calibri" panose="020F0502020204030204" pitchFamily="34" charset="0"/>
                        </a:rPr>
                        <a:t>2022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 $               6.800.000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1870167"/>
                  </a:ext>
                </a:extLst>
              </a:tr>
              <a:tr h="190961">
                <a:tc>
                  <a:txBody>
                    <a:bodyPr/>
                    <a:lstStyle/>
                    <a:p>
                      <a:pPr algn="ctr" fontAlgn="b"/>
                      <a:r>
                        <a:rPr lang="es-CO" sz="1100" b="0" i="0" u="none" strike="noStrike">
                          <a:solidFill>
                            <a:srgbClr val="000000"/>
                          </a:solidFill>
                          <a:effectLst/>
                          <a:latin typeface="Calibri" panose="020F0502020204030204" pitchFamily="34" charset="0"/>
                        </a:rPr>
                        <a:t>2023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 $    12.365.241.403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9695190"/>
                  </a:ext>
                </a:extLst>
              </a:tr>
              <a:tr h="345640">
                <a:tc>
                  <a:txBody>
                    <a:bodyPr/>
                    <a:lstStyle/>
                    <a:p>
                      <a:pPr algn="ctr" fontAlgn="b"/>
                      <a:r>
                        <a:rPr lang="es-CO" sz="1100" b="0" i="0" u="none" strike="noStrike">
                          <a:solidFill>
                            <a:srgbClr val="000000"/>
                          </a:solidFill>
                          <a:effectLst/>
                          <a:latin typeface="Calibri" panose="020F0502020204030204" pitchFamily="34" charset="0"/>
                        </a:rPr>
                        <a:t>2024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 $       1.973.917.643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8210401"/>
                  </a:ext>
                </a:extLst>
              </a:tr>
              <a:tr h="345640">
                <a:tc>
                  <a:txBody>
                    <a:bodyPr/>
                    <a:lstStyle/>
                    <a:p>
                      <a:pPr algn="ctr" fontAlgn="b"/>
                      <a:r>
                        <a:rPr lang="es-CO" sz="1100" b="0" i="0" u="none" strike="noStrike">
                          <a:solidFill>
                            <a:srgbClr val="000000"/>
                          </a:solidFill>
                          <a:effectLst/>
                          <a:latin typeface="Calibri" panose="020F0502020204030204" pitchFamily="34" charset="0"/>
                        </a:rPr>
                        <a:t>2025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 $       6.581.377.285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3831061"/>
                  </a:ext>
                </a:extLst>
              </a:tr>
              <a:tr h="345640">
                <a:tc>
                  <a:txBody>
                    <a:bodyPr/>
                    <a:lstStyle/>
                    <a:p>
                      <a:pPr algn="ctr" fontAlgn="b"/>
                      <a:r>
                        <a:rPr lang="es-CO" sz="1100" b="0" i="0" u="none" strike="noStrike">
                          <a:solidFill>
                            <a:srgbClr val="000000"/>
                          </a:solidFill>
                          <a:effectLst/>
                          <a:latin typeface="Calibri" panose="020F0502020204030204" pitchFamily="34" charset="0"/>
                        </a:rPr>
                        <a:t>2026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 $       4.062.788.970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1819650"/>
                  </a:ext>
                </a:extLst>
              </a:tr>
              <a:tr h="345640">
                <a:tc>
                  <a:txBody>
                    <a:bodyPr/>
                    <a:lstStyle/>
                    <a:p>
                      <a:pPr algn="ctr" fontAlgn="b"/>
                      <a:r>
                        <a:rPr lang="es-CO" sz="1100" b="0" i="0" u="none" strike="noStrike">
                          <a:solidFill>
                            <a:srgbClr val="000000"/>
                          </a:solidFill>
                          <a:effectLst/>
                          <a:latin typeface="Calibri" panose="020F0502020204030204" pitchFamily="34" charset="0"/>
                        </a:rPr>
                        <a:t>2027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 $       2.264.000.000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7840823"/>
                  </a:ext>
                </a:extLst>
              </a:tr>
              <a:tr h="345640">
                <a:tc>
                  <a:txBody>
                    <a:bodyPr/>
                    <a:lstStyle/>
                    <a:p>
                      <a:pPr algn="ctr" fontAlgn="b"/>
                      <a:r>
                        <a:rPr lang="es-CO" sz="1100" b="0" i="0" u="none" strike="noStrike">
                          <a:solidFill>
                            <a:srgbClr val="000000"/>
                          </a:solidFill>
                          <a:effectLst/>
                          <a:latin typeface="Calibri" panose="020F0502020204030204" pitchFamily="34" charset="0"/>
                        </a:rPr>
                        <a:t>2028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 $       4.773.103.610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4493771"/>
                  </a:ext>
                </a:extLst>
              </a:tr>
              <a:tr h="190961">
                <a:tc>
                  <a:txBody>
                    <a:bodyPr/>
                    <a:lstStyle/>
                    <a:p>
                      <a:pPr algn="ctr" fontAlgn="b"/>
                      <a:r>
                        <a:rPr lang="es-CO" sz="1100" b="0" i="0" u="none" strike="noStrike">
                          <a:solidFill>
                            <a:srgbClr val="000000"/>
                          </a:solidFill>
                          <a:effectLst/>
                          <a:latin typeface="Calibri" panose="020F0502020204030204" pitchFamily="34" charset="0"/>
                        </a:rPr>
                        <a:t>2029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a:solidFill>
                            <a:srgbClr val="000000"/>
                          </a:solidFill>
                          <a:effectLst/>
                          <a:latin typeface="Calibri" panose="020F0502020204030204" pitchFamily="34" charset="0"/>
                        </a:rPr>
                        <a:t> $          993.661.818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2634027"/>
                  </a:ext>
                </a:extLst>
              </a:tr>
              <a:tr h="345640">
                <a:tc>
                  <a:txBody>
                    <a:bodyPr/>
                    <a:lstStyle/>
                    <a:p>
                      <a:pPr algn="ctr" fontAlgn="b"/>
                      <a:r>
                        <a:rPr lang="es-CO" sz="1100" b="0" i="0" u="none" strike="noStrike">
                          <a:solidFill>
                            <a:srgbClr val="000000"/>
                          </a:solidFill>
                          <a:effectLst/>
                          <a:latin typeface="Calibri" panose="020F0502020204030204" pitchFamily="34" charset="0"/>
                        </a:rPr>
                        <a:t>2030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 $       1.140.000.000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1607494"/>
                  </a:ext>
                </a:extLst>
              </a:tr>
              <a:tr h="345640">
                <a:tc>
                  <a:txBody>
                    <a:bodyPr/>
                    <a:lstStyle/>
                    <a:p>
                      <a:pPr algn="ctr" fontAlgn="b"/>
                      <a:r>
                        <a:rPr lang="es-CO" sz="1100" b="0" i="0" u="none" strike="noStrike">
                          <a:solidFill>
                            <a:srgbClr val="000000"/>
                          </a:solidFill>
                          <a:effectLst/>
                          <a:latin typeface="Calibri" panose="020F0502020204030204" pitchFamily="34" charset="0"/>
                        </a:rPr>
                        <a:t>2031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 $       8.045.329.186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1257088"/>
                  </a:ext>
                </a:extLst>
              </a:tr>
            </a:tbl>
          </a:graphicData>
        </a:graphic>
      </p:graphicFrame>
      <p:sp>
        <p:nvSpPr>
          <p:cNvPr id="11" name="CuadroTexto 10">
            <a:extLst>
              <a:ext uri="{FF2B5EF4-FFF2-40B4-BE49-F238E27FC236}">
                <a16:creationId xmlns:a16="http://schemas.microsoft.com/office/drawing/2014/main" id="{8851FDDD-96FB-A776-8AFF-28E4D7B2B997}"/>
              </a:ext>
            </a:extLst>
          </p:cNvPr>
          <p:cNvSpPr txBox="1"/>
          <p:nvPr/>
        </p:nvSpPr>
        <p:spPr>
          <a:xfrm>
            <a:off x="4979217" y="634327"/>
            <a:ext cx="5087922" cy="400110"/>
          </a:xfrm>
          <a:prstGeom prst="rect">
            <a:avLst/>
          </a:prstGeom>
          <a:noFill/>
        </p:spPr>
        <p:txBody>
          <a:bodyPr wrap="square">
            <a:spAutoFit/>
          </a:bodyPr>
          <a:lstStyle/>
          <a:p>
            <a:pPr algn="ctr"/>
            <a:r>
              <a:rPr lang="es-CO" sz="2000" b="1" dirty="0">
                <a:solidFill>
                  <a:srgbClr val="00B0F0"/>
                </a:solidFill>
              </a:rPr>
              <a:t>TUTELA</a:t>
            </a:r>
            <a:endParaRPr lang="es-CO" sz="1800" b="1" dirty="0">
              <a:solidFill>
                <a:srgbClr val="00B0F0"/>
              </a:solidFill>
            </a:endParaRPr>
          </a:p>
        </p:txBody>
      </p:sp>
      <p:graphicFrame>
        <p:nvGraphicFramePr>
          <p:cNvPr id="14" name="Tabla 13">
            <a:extLst>
              <a:ext uri="{FF2B5EF4-FFF2-40B4-BE49-F238E27FC236}">
                <a16:creationId xmlns:a16="http://schemas.microsoft.com/office/drawing/2014/main" id="{E44E2C18-24DC-D84B-899E-88FE66400210}"/>
              </a:ext>
            </a:extLst>
          </p:cNvPr>
          <p:cNvGraphicFramePr>
            <a:graphicFrameLocks noGrp="1"/>
          </p:cNvGraphicFramePr>
          <p:nvPr>
            <p:extLst>
              <p:ext uri="{D42A27DB-BD31-4B8C-83A1-F6EECF244321}">
                <p14:modId xmlns:p14="http://schemas.microsoft.com/office/powerpoint/2010/main" val="1541038213"/>
              </p:ext>
            </p:extLst>
          </p:nvPr>
        </p:nvGraphicFramePr>
        <p:xfrm>
          <a:off x="6761178" y="1283260"/>
          <a:ext cx="1524000" cy="940510"/>
        </p:xfrm>
        <a:graphic>
          <a:graphicData uri="http://schemas.openxmlformats.org/drawingml/2006/table">
            <a:tbl>
              <a:tblPr/>
              <a:tblGrid>
                <a:gridCol w="762000">
                  <a:extLst>
                    <a:ext uri="{9D8B030D-6E8A-4147-A177-3AD203B41FA5}">
                      <a16:colId xmlns:a16="http://schemas.microsoft.com/office/drawing/2014/main" val="2643493608"/>
                    </a:ext>
                  </a:extLst>
                </a:gridCol>
                <a:gridCol w="762000">
                  <a:extLst>
                    <a:ext uri="{9D8B030D-6E8A-4147-A177-3AD203B41FA5}">
                      <a16:colId xmlns:a16="http://schemas.microsoft.com/office/drawing/2014/main" val="144746453"/>
                    </a:ext>
                  </a:extLst>
                </a:gridCol>
              </a:tblGrid>
              <a:tr h="559510">
                <a:tc gridSpan="2">
                  <a:txBody>
                    <a:bodyPr/>
                    <a:lstStyle/>
                    <a:p>
                      <a:pPr algn="ctr" fontAlgn="ctr"/>
                      <a:r>
                        <a:rPr lang="es-CO" sz="1100" b="1" i="0" u="none" strike="noStrike" dirty="0">
                          <a:solidFill>
                            <a:srgbClr val="000000"/>
                          </a:solidFill>
                          <a:effectLst/>
                          <a:latin typeface="Calibri" panose="020F0502020204030204" pitchFamily="34" charset="0"/>
                        </a:rPr>
                        <a:t>ACCIONES DE TUTELA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extLst>
                  <a:ext uri="{0D108BD9-81ED-4DB2-BD59-A6C34878D82A}">
                    <a16:rowId xmlns:a16="http://schemas.microsoft.com/office/drawing/2014/main" val="921398274"/>
                  </a:ext>
                </a:extLst>
              </a:tr>
              <a:tr h="190500">
                <a:tc>
                  <a:txBody>
                    <a:bodyPr/>
                    <a:lstStyle/>
                    <a:p>
                      <a:pPr algn="ctr" fontAlgn="b"/>
                      <a:r>
                        <a:rPr lang="es-CO" sz="1100" b="1" i="0" u="none" strike="noStrike">
                          <a:solidFill>
                            <a:srgbClr val="000000"/>
                          </a:solidFill>
                          <a:effectLst/>
                          <a:latin typeface="Calibri" panose="020F0502020204030204" pitchFamily="34" charset="0"/>
                        </a:rPr>
                        <a:t>2023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1" i="0" u="none" strike="noStrike">
                          <a:solidFill>
                            <a:srgbClr val="000000"/>
                          </a:solidFill>
                          <a:effectLst/>
                          <a:latin typeface="Calibri" panose="020F0502020204030204" pitchFamily="34" charset="0"/>
                        </a:rPr>
                        <a:t>2024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4122932"/>
                  </a:ext>
                </a:extLst>
              </a:tr>
              <a:tr h="190500">
                <a:tc>
                  <a:txBody>
                    <a:bodyPr/>
                    <a:lstStyle/>
                    <a:p>
                      <a:pPr algn="ctr" fontAlgn="b"/>
                      <a:r>
                        <a:rPr lang="es-CO" sz="1100" b="0" i="0" u="none" strike="noStrike">
                          <a:solidFill>
                            <a:srgbClr val="00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100" b="0" i="0" u="none" strike="noStrike" dirty="0">
                          <a:solidFill>
                            <a:srgbClr val="000000"/>
                          </a:solidFill>
                          <a:effectLst/>
                          <a:latin typeface="Calibri" panose="020F0502020204030204" pitchFamily="34" charset="0"/>
                        </a:rPr>
                        <a:t>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0353937"/>
                  </a:ext>
                </a:extLst>
              </a:tr>
            </a:tbl>
          </a:graphicData>
        </a:graphic>
      </p:graphicFrame>
    </p:spTree>
    <p:extLst>
      <p:ext uri="{BB962C8B-B14F-4D97-AF65-F5344CB8AC3E}">
        <p14:creationId xmlns:p14="http://schemas.microsoft.com/office/powerpoint/2010/main" val="37966311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CuadroTexto 7">
            <a:extLst>
              <a:ext uri="{FF2B5EF4-FFF2-40B4-BE49-F238E27FC236}">
                <a16:creationId xmlns:a16="http://schemas.microsoft.com/office/drawing/2014/main" id="{42FEEC33-F3D3-1C9E-300F-DF4F782B9C18}"/>
              </a:ext>
            </a:extLst>
          </p:cNvPr>
          <p:cNvSpPr txBox="1"/>
          <p:nvPr/>
        </p:nvSpPr>
        <p:spPr>
          <a:xfrm>
            <a:off x="2437351" y="687788"/>
            <a:ext cx="7317297" cy="461665"/>
          </a:xfrm>
          <a:prstGeom prst="rect">
            <a:avLst/>
          </a:prstGeom>
          <a:noFill/>
        </p:spPr>
        <p:txBody>
          <a:bodyPr wrap="square">
            <a:spAutoFit/>
          </a:bodyPr>
          <a:lstStyle/>
          <a:p>
            <a:pPr algn="ctr"/>
            <a:r>
              <a:rPr lang="es-CO" sz="2400" b="1" dirty="0">
                <a:solidFill>
                  <a:srgbClr val="00B0F0"/>
                </a:solidFill>
              </a:rPr>
              <a:t>PROCESOS CONTRACTUALES VIGENCIA 2024</a:t>
            </a:r>
          </a:p>
        </p:txBody>
      </p:sp>
      <p:graphicFrame>
        <p:nvGraphicFramePr>
          <p:cNvPr id="10" name="Tabla 9">
            <a:extLst>
              <a:ext uri="{FF2B5EF4-FFF2-40B4-BE49-F238E27FC236}">
                <a16:creationId xmlns:a16="http://schemas.microsoft.com/office/drawing/2014/main" id="{4F67B6F5-FC16-3182-5433-6902A96F1BF6}"/>
              </a:ext>
            </a:extLst>
          </p:cNvPr>
          <p:cNvGraphicFramePr>
            <a:graphicFrameLocks noGrp="1"/>
          </p:cNvGraphicFramePr>
          <p:nvPr>
            <p:extLst>
              <p:ext uri="{D42A27DB-BD31-4B8C-83A1-F6EECF244321}">
                <p14:modId xmlns:p14="http://schemas.microsoft.com/office/powerpoint/2010/main" val="3947986050"/>
              </p:ext>
            </p:extLst>
          </p:nvPr>
        </p:nvGraphicFramePr>
        <p:xfrm>
          <a:off x="1450828" y="1887871"/>
          <a:ext cx="3834236" cy="2115855"/>
        </p:xfrm>
        <a:graphic>
          <a:graphicData uri="http://schemas.openxmlformats.org/drawingml/2006/table">
            <a:tbl>
              <a:tblPr/>
              <a:tblGrid>
                <a:gridCol w="1978960">
                  <a:extLst>
                    <a:ext uri="{9D8B030D-6E8A-4147-A177-3AD203B41FA5}">
                      <a16:colId xmlns:a16="http://schemas.microsoft.com/office/drawing/2014/main" val="130518848"/>
                    </a:ext>
                  </a:extLst>
                </a:gridCol>
                <a:gridCol w="927638">
                  <a:extLst>
                    <a:ext uri="{9D8B030D-6E8A-4147-A177-3AD203B41FA5}">
                      <a16:colId xmlns:a16="http://schemas.microsoft.com/office/drawing/2014/main" val="3176329614"/>
                    </a:ext>
                  </a:extLst>
                </a:gridCol>
                <a:gridCol w="927638">
                  <a:extLst>
                    <a:ext uri="{9D8B030D-6E8A-4147-A177-3AD203B41FA5}">
                      <a16:colId xmlns:a16="http://schemas.microsoft.com/office/drawing/2014/main" val="3343284838"/>
                    </a:ext>
                  </a:extLst>
                </a:gridCol>
              </a:tblGrid>
              <a:tr h="235095">
                <a:tc gridSpan="3">
                  <a:txBody>
                    <a:bodyPr/>
                    <a:lstStyle/>
                    <a:p>
                      <a:pPr algn="ctr" fontAlgn="b"/>
                      <a:r>
                        <a:rPr lang="es-CO" sz="1100" b="1" i="0" u="none" strike="noStrike">
                          <a:solidFill>
                            <a:srgbClr val="000000"/>
                          </a:solidFill>
                          <a:effectLst/>
                          <a:latin typeface="Calibri" panose="020F0502020204030204" pitchFamily="34" charset="0"/>
                        </a:rPr>
                        <a:t>PROCESOS CONTRACTUALES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0190022"/>
                  </a:ext>
                </a:extLst>
              </a:tr>
              <a:tr h="235095">
                <a:tc>
                  <a:txBody>
                    <a:bodyPr/>
                    <a:lstStyle/>
                    <a:p>
                      <a:pPr algn="l" fontAlgn="b"/>
                      <a:r>
                        <a:rPr lang="es-CO" sz="11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1" i="0" u="none" strike="noStrike">
                          <a:solidFill>
                            <a:srgbClr val="000000"/>
                          </a:solidFill>
                          <a:effectLst/>
                          <a:latin typeface="Calibri" panose="020F0502020204030204" pitchFamily="34" charset="0"/>
                        </a:rPr>
                        <a:t>2023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1" i="0" u="none" strike="noStrike">
                          <a:solidFill>
                            <a:srgbClr val="000000"/>
                          </a:solidFill>
                          <a:effectLst/>
                          <a:latin typeface="Calibri" panose="020F0502020204030204" pitchFamily="34" charset="0"/>
                        </a:rPr>
                        <a:t>2024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5794793"/>
                  </a:ext>
                </a:extLst>
              </a:tr>
              <a:tr h="235095">
                <a:tc>
                  <a:txBody>
                    <a:bodyPr/>
                    <a:lstStyle/>
                    <a:p>
                      <a:pPr algn="l" fontAlgn="b"/>
                      <a:r>
                        <a:rPr lang="es-CO" sz="1100" b="0" i="0" u="none" strike="noStrike">
                          <a:solidFill>
                            <a:srgbClr val="000000"/>
                          </a:solidFill>
                          <a:effectLst/>
                          <a:latin typeface="Calibri" panose="020F0502020204030204" pitchFamily="34" charset="0"/>
                        </a:rPr>
                        <a:t>Prestacion de los servicios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194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0423771"/>
                  </a:ext>
                </a:extLst>
              </a:tr>
              <a:tr h="235095">
                <a:tc>
                  <a:txBody>
                    <a:bodyPr/>
                    <a:lstStyle/>
                    <a:p>
                      <a:pPr algn="l" fontAlgn="b"/>
                      <a:r>
                        <a:rPr lang="es-CO" sz="1100" b="0" i="0" u="none" strike="noStrike">
                          <a:solidFill>
                            <a:srgbClr val="000000"/>
                          </a:solidFill>
                          <a:effectLst/>
                          <a:latin typeface="Calibri" panose="020F0502020204030204" pitchFamily="34" charset="0"/>
                        </a:rPr>
                        <a:t>Arrendamiento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499184"/>
                  </a:ext>
                </a:extLst>
              </a:tr>
              <a:tr h="235095">
                <a:tc>
                  <a:txBody>
                    <a:bodyPr/>
                    <a:lstStyle/>
                    <a:p>
                      <a:pPr algn="l" fontAlgn="b"/>
                      <a:r>
                        <a:rPr lang="es-CO" sz="1100" b="0" i="0" u="none" strike="noStrike">
                          <a:solidFill>
                            <a:srgbClr val="000000"/>
                          </a:solidFill>
                          <a:effectLst/>
                          <a:latin typeface="Calibri" panose="020F0502020204030204" pitchFamily="34" charset="0"/>
                        </a:rPr>
                        <a:t>Comodato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9560941"/>
                  </a:ext>
                </a:extLst>
              </a:tr>
              <a:tr h="235095">
                <a:tc>
                  <a:txBody>
                    <a:bodyPr/>
                    <a:lstStyle/>
                    <a:p>
                      <a:pPr algn="l" fontAlgn="b"/>
                      <a:r>
                        <a:rPr lang="es-CO" sz="1100" b="0" i="0" u="none" strike="noStrike">
                          <a:solidFill>
                            <a:srgbClr val="000000"/>
                          </a:solidFill>
                          <a:effectLst/>
                          <a:latin typeface="Calibri" panose="020F0502020204030204" pitchFamily="34" charset="0"/>
                        </a:rPr>
                        <a:t>Comprovante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7203580"/>
                  </a:ext>
                </a:extLst>
              </a:tr>
              <a:tr h="235095">
                <a:tc>
                  <a:txBody>
                    <a:bodyPr/>
                    <a:lstStyle/>
                    <a:p>
                      <a:pPr algn="l" fontAlgn="b"/>
                      <a:r>
                        <a:rPr lang="es-CO" sz="1100" b="0" i="0" u="none" strike="noStrike">
                          <a:solidFill>
                            <a:srgbClr val="000000"/>
                          </a:solidFill>
                          <a:effectLst/>
                          <a:latin typeface="Calibri" panose="020F0502020204030204" pitchFamily="34" charset="0"/>
                        </a:rPr>
                        <a:t>Atípico  Inversión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5148688"/>
                  </a:ext>
                </a:extLst>
              </a:tr>
              <a:tr h="235095">
                <a:tc>
                  <a:txBody>
                    <a:bodyPr/>
                    <a:lstStyle/>
                    <a:p>
                      <a:pPr algn="l" fontAlgn="b"/>
                      <a:r>
                        <a:rPr lang="es-CO" sz="1100" b="0" i="0" u="none" strike="noStrike">
                          <a:solidFill>
                            <a:srgbClr val="000000"/>
                          </a:solidFill>
                          <a:effectLst/>
                          <a:latin typeface="Calibri" panose="020F0502020204030204" pitchFamily="34" charset="0"/>
                        </a:rPr>
                        <a:t>Interadministrativo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2524253"/>
                  </a:ext>
                </a:extLst>
              </a:tr>
              <a:tr h="235095">
                <a:tc>
                  <a:txBody>
                    <a:bodyPr/>
                    <a:lstStyle/>
                    <a:p>
                      <a:pPr algn="l" fontAlgn="b"/>
                      <a:r>
                        <a:rPr lang="es-CO" sz="1100" b="0" i="0" u="none" strike="noStrike">
                          <a:solidFill>
                            <a:srgbClr val="000000"/>
                          </a:solidFill>
                          <a:effectLst/>
                          <a:latin typeface="Calibri" panose="020F0502020204030204" pitchFamily="34" charset="0"/>
                        </a:rPr>
                        <a:t>Suministros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CO" sz="1100" b="0"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3070275"/>
                  </a:ext>
                </a:extLst>
              </a:tr>
            </a:tbl>
          </a:graphicData>
        </a:graphic>
      </p:graphicFrame>
      <p:graphicFrame>
        <p:nvGraphicFramePr>
          <p:cNvPr id="11" name="Gráfico 10">
            <a:extLst>
              <a:ext uri="{FF2B5EF4-FFF2-40B4-BE49-F238E27FC236}">
                <a16:creationId xmlns:a16="http://schemas.microsoft.com/office/drawing/2014/main" id="{1333EA9A-478C-5B27-2D9E-D863131AF4BC}"/>
              </a:ext>
            </a:extLst>
          </p:cNvPr>
          <p:cNvGraphicFramePr>
            <a:graphicFrameLocks/>
          </p:cNvGraphicFramePr>
          <p:nvPr>
            <p:extLst>
              <p:ext uri="{D42A27DB-BD31-4B8C-83A1-F6EECF244321}">
                <p14:modId xmlns:p14="http://schemas.microsoft.com/office/powerpoint/2010/main" val="174605482"/>
              </p:ext>
            </p:extLst>
          </p:nvPr>
        </p:nvGraphicFramePr>
        <p:xfrm>
          <a:off x="6251196" y="1681738"/>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269011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4">
            <a:extLst>
              <a:ext uri="{FF2B5EF4-FFF2-40B4-BE49-F238E27FC236}">
                <a16:creationId xmlns:a16="http://schemas.microsoft.com/office/drawing/2014/main" id="{5CEE59E9-158D-8A47-9401-66068F2A2874}"/>
              </a:ext>
            </a:extLst>
          </p:cNvPr>
          <p:cNvSpPr txBox="1">
            <a:spLocks/>
          </p:cNvSpPr>
          <p:nvPr/>
        </p:nvSpPr>
        <p:spPr>
          <a:xfrm>
            <a:off x="838200" y="1407691"/>
            <a:ext cx="10515600" cy="31508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5400" b="1" dirty="0">
                <a:solidFill>
                  <a:srgbClr val="0070C0"/>
                </a:solidFill>
                <a:latin typeface="Arial" panose="020B0604020202020204" pitchFamily="34" charset="0"/>
                <a:cs typeface="Arial" panose="020B0604020202020204" pitchFamily="34" charset="0"/>
              </a:rPr>
              <a:t>IMPACTOS DE GESTIÓN</a:t>
            </a:r>
          </a:p>
        </p:txBody>
      </p:sp>
    </p:spTree>
    <p:extLst>
      <p:ext uri="{BB962C8B-B14F-4D97-AF65-F5344CB8AC3E}">
        <p14:creationId xmlns:p14="http://schemas.microsoft.com/office/powerpoint/2010/main" val="24456522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Gráfico 2">
            <a:extLst>
              <a:ext uri="{FF2B5EF4-FFF2-40B4-BE49-F238E27FC236}">
                <a16:creationId xmlns:a16="http://schemas.microsoft.com/office/drawing/2014/main" id="{A3BB411F-A086-57BA-1D76-0CB4C16964E3}"/>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b="47749"/>
          <a:stretch/>
        </p:blipFill>
        <p:spPr>
          <a:xfrm>
            <a:off x="941033" y="714884"/>
            <a:ext cx="10863951" cy="4584538"/>
          </a:xfrm>
          <a:prstGeom prst="rect">
            <a:avLst/>
          </a:prstGeom>
        </p:spPr>
      </p:pic>
    </p:spTree>
    <p:extLst>
      <p:ext uri="{BB962C8B-B14F-4D97-AF65-F5344CB8AC3E}">
        <p14:creationId xmlns:p14="http://schemas.microsoft.com/office/powerpoint/2010/main" val="6219797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Gráfico 4">
            <a:extLst>
              <a:ext uri="{FF2B5EF4-FFF2-40B4-BE49-F238E27FC236}">
                <a16:creationId xmlns:a16="http://schemas.microsoft.com/office/drawing/2014/main" id="{6A3F1964-1852-9365-ACEA-A43A2B4A8A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33944" y="177784"/>
            <a:ext cx="8173536" cy="5930487"/>
          </a:xfrm>
          <a:prstGeom prst="rect">
            <a:avLst/>
          </a:prstGeom>
        </p:spPr>
      </p:pic>
    </p:spTree>
    <p:extLst>
      <p:ext uri="{BB962C8B-B14F-4D97-AF65-F5344CB8AC3E}">
        <p14:creationId xmlns:p14="http://schemas.microsoft.com/office/powerpoint/2010/main" val="25951133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4">
            <a:extLst>
              <a:ext uri="{FF2B5EF4-FFF2-40B4-BE49-F238E27FC236}">
                <a16:creationId xmlns:a16="http://schemas.microsoft.com/office/drawing/2014/main" id="{5CEE59E9-158D-8A47-9401-66068F2A2874}"/>
              </a:ext>
            </a:extLst>
          </p:cNvPr>
          <p:cNvSpPr txBox="1">
            <a:spLocks/>
          </p:cNvSpPr>
          <p:nvPr/>
        </p:nvSpPr>
        <p:spPr>
          <a:xfrm>
            <a:off x="838200" y="1407691"/>
            <a:ext cx="10515600" cy="31508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O" sz="5400" b="1" dirty="0">
                <a:solidFill>
                  <a:srgbClr val="0070C0"/>
                </a:solidFill>
                <a:latin typeface="Arial" panose="020B0604020202020204" pitchFamily="34" charset="0"/>
                <a:cs typeface="Arial" panose="020B0604020202020204" pitchFamily="34" charset="0"/>
              </a:rPr>
              <a:t>ACCIONES DE MEJORAMIENTO DE LA ENTIDAD</a:t>
            </a:r>
          </a:p>
        </p:txBody>
      </p:sp>
    </p:spTree>
    <p:extLst>
      <p:ext uri="{BB962C8B-B14F-4D97-AF65-F5344CB8AC3E}">
        <p14:creationId xmlns:p14="http://schemas.microsoft.com/office/powerpoint/2010/main" val="7859357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Gráfico 2">
            <a:extLst>
              <a:ext uri="{FF2B5EF4-FFF2-40B4-BE49-F238E27FC236}">
                <a16:creationId xmlns:a16="http://schemas.microsoft.com/office/drawing/2014/main" id="{0CE22F7C-443F-D216-D001-A57C930801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0893" y="316220"/>
            <a:ext cx="9248775" cy="5781675"/>
          </a:xfrm>
          <a:prstGeom prst="rect">
            <a:avLst/>
          </a:prstGeom>
        </p:spPr>
      </p:pic>
    </p:spTree>
    <p:extLst>
      <p:ext uri="{BB962C8B-B14F-4D97-AF65-F5344CB8AC3E}">
        <p14:creationId xmlns:p14="http://schemas.microsoft.com/office/powerpoint/2010/main" val="10917400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1"/>
          </a:xfrm>
          <a:prstGeom prst="rect">
            <a:avLst/>
          </a:prstGeom>
        </p:spPr>
      </p:pic>
    </p:spTree>
    <p:extLst>
      <p:ext uri="{BB962C8B-B14F-4D97-AF65-F5344CB8AC3E}">
        <p14:creationId xmlns:p14="http://schemas.microsoft.com/office/powerpoint/2010/main" val="82274562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683</TotalTime>
  <Words>1343</Words>
  <Application>Microsoft Office PowerPoint</Application>
  <PresentationFormat>Panorámica</PresentationFormat>
  <Paragraphs>279</Paragraphs>
  <Slides>50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50</vt:i4>
      </vt:variant>
    </vt:vector>
  </HeadingPairs>
  <TitlesOfParts>
    <vt:vector size="55" baseType="lpstr">
      <vt:lpstr>Arial</vt:lpstr>
      <vt:lpstr>Calibri</vt:lpstr>
      <vt:lpstr>Calibri Light</vt:lpstr>
      <vt:lpstr>Century Gothic</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Sistemas de Información y Atención al Usuario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Laura</cp:lastModifiedBy>
  <cp:revision>26</cp:revision>
  <dcterms:created xsi:type="dcterms:W3CDTF">2020-05-28T13:48:05Z</dcterms:created>
  <dcterms:modified xsi:type="dcterms:W3CDTF">2025-03-20T16:25:15Z</dcterms:modified>
</cp:coreProperties>
</file>